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8"/>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34" r:id="rId38"/>
    <p:sldId id="333" r:id="rId39"/>
    <p:sldId id="294" r:id="rId40"/>
    <p:sldId id="295" r:id="rId41"/>
    <p:sldId id="296" r:id="rId42"/>
    <p:sldId id="297" r:id="rId43"/>
    <p:sldId id="298" r:id="rId44"/>
    <p:sldId id="301" r:id="rId45"/>
    <p:sldId id="300" r:id="rId46"/>
    <p:sldId id="302" r:id="rId47"/>
    <p:sldId id="303" r:id="rId48"/>
    <p:sldId id="304" r:id="rId49"/>
    <p:sldId id="305" r:id="rId50"/>
    <p:sldId id="306"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5" r:id="rId75"/>
    <p:sldId id="332" r:id="rId76"/>
    <p:sldId id="257" r:id="rId7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8" autoAdjust="0"/>
    <p:restoredTop sz="90929"/>
  </p:normalViewPr>
  <p:slideViewPr>
    <p:cSldViewPr>
      <p:cViewPr>
        <p:scale>
          <a:sx n="73" d="100"/>
          <a:sy n="73" d="100"/>
        </p:scale>
        <p:origin x="-170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0BD0A3C-0808-4CB5-B506-994B06578389}" type="slidenum">
              <a:rPr lang="en-US"/>
              <a:pPr/>
              <a:t>‹#›</a:t>
            </a:fld>
            <a:endParaRPr lang="en-US"/>
          </a:p>
        </p:txBody>
      </p:sp>
    </p:spTree>
    <p:extLst>
      <p:ext uri="{BB962C8B-B14F-4D97-AF65-F5344CB8AC3E}">
        <p14:creationId xmlns:p14="http://schemas.microsoft.com/office/powerpoint/2010/main" val="393519577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AF9D32D-F94D-4F45-BDD0-145A06345C84}"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PowerPoint Template from www.brainybetty.com</a:t>
            </a:r>
          </a:p>
        </p:txBody>
      </p:sp>
      <p:sp>
        <p:nvSpPr>
          <p:cNvPr id="6" name="Slide Number Placeholder 5"/>
          <p:cNvSpPr>
            <a:spLocks noGrp="1"/>
          </p:cNvSpPr>
          <p:nvPr>
            <p:ph type="sldNum" sz="quarter" idx="12"/>
          </p:nvPr>
        </p:nvSpPr>
        <p:spPr/>
        <p:txBody>
          <a:bodyPr/>
          <a:lstStyle>
            <a:lvl1pPr>
              <a:defRPr/>
            </a:lvl1pPr>
          </a:lstStyle>
          <a:p>
            <a:fld id="{F85A3CFD-4FEE-4CFC-97AD-371ABA990C9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3C339CD-9AEF-496A-A3FC-537E344823B7}"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PowerPoint Template from www.brainybetty.com</a:t>
            </a:r>
          </a:p>
        </p:txBody>
      </p:sp>
      <p:sp>
        <p:nvSpPr>
          <p:cNvPr id="6" name="Slide Number Placeholder 5"/>
          <p:cNvSpPr>
            <a:spLocks noGrp="1"/>
          </p:cNvSpPr>
          <p:nvPr>
            <p:ph type="sldNum" sz="quarter" idx="12"/>
          </p:nvPr>
        </p:nvSpPr>
        <p:spPr/>
        <p:txBody>
          <a:bodyPr/>
          <a:lstStyle>
            <a:lvl1pPr>
              <a:defRPr/>
            </a:lvl1pPr>
          </a:lstStyle>
          <a:p>
            <a:fld id="{C8EBDD02-13E8-4513-B215-EC139EE6498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0"/>
            <a:ext cx="21526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0"/>
            <a:ext cx="63055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0091A44-A243-4DE0-B474-ECBECA8E4C42}"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PowerPoint Template from www.brainybetty.com</a:t>
            </a:r>
          </a:p>
        </p:txBody>
      </p:sp>
      <p:sp>
        <p:nvSpPr>
          <p:cNvPr id="6" name="Slide Number Placeholder 5"/>
          <p:cNvSpPr>
            <a:spLocks noGrp="1"/>
          </p:cNvSpPr>
          <p:nvPr>
            <p:ph type="sldNum" sz="quarter" idx="12"/>
          </p:nvPr>
        </p:nvSpPr>
        <p:spPr/>
        <p:txBody>
          <a:bodyPr/>
          <a:lstStyle>
            <a:lvl1pPr>
              <a:defRPr/>
            </a:lvl1pPr>
          </a:lstStyle>
          <a:p>
            <a:fld id="{6860A4FA-BCFF-482D-8A1B-7A5F86CF123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9304982-C214-440F-BC1C-3CD0C6EE660A}"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PowerPoint Template from www.brainybetty.com</a:t>
            </a:r>
          </a:p>
        </p:txBody>
      </p:sp>
      <p:sp>
        <p:nvSpPr>
          <p:cNvPr id="6" name="Slide Number Placeholder 5"/>
          <p:cNvSpPr>
            <a:spLocks noGrp="1"/>
          </p:cNvSpPr>
          <p:nvPr>
            <p:ph type="sldNum" sz="quarter" idx="12"/>
          </p:nvPr>
        </p:nvSpPr>
        <p:spPr/>
        <p:txBody>
          <a:bodyPr/>
          <a:lstStyle>
            <a:lvl1pPr>
              <a:defRPr/>
            </a:lvl1pPr>
          </a:lstStyle>
          <a:p>
            <a:fld id="{14450B2A-3E42-49E8-B6AF-159120AE670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35FBAD0-C3E5-4562-AB78-DC0C1F61B0A6}" type="datetime1">
              <a:rPr lang="en-US"/>
              <a:pPr/>
              <a:t>7/9/2018</a:t>
            </a:fld>
            <a:endParaRPr lang="en-US"/>
          </a:p>
        </p:txBody>
      </p:sp>
      <p:sp>
        <p:nvSpPr>
          <p:cNvPr id="5" name="Footer Placeholder 4"/>
          <p:cNvSpPr>
            <a:spLocks noGrp="1"/>
          </p:cNvSpPr>
          <p:nvPr>
            <p:ph type="ftr" sz="quarter" idx="11"/>
          </p:nvPr>
        </p:nvSpPr>
        <p:spPr/>
        <p:txBody>
          <a:bodyPr/>
          <a:lstStyle>
            <a:lvl1pPr>
              <a:defRPr/>
            </a:lvl1pPr>
          </a:lstStyle>
          <a:p>
            <a:r>
              <a:rPr lang="en-US"/>
              <a:t>Free PowerPoint Template from www.brainybetty.com</a:t>
            </a:r>
          </a:p>
        </p:txBody>
      </p:sp>
      <p:sp>
        <p:nvSpPr>
          <p:cNvPr id="6" name="Slide Number Placeholder 5"/>
          <p:cNvSpPr>
            <a:spLocks noGrp="1"/>
          </p:cNvSpPr>
          <p:nvPr>
            <p:ph type="sldNum" sz="quarter" idx="12"/>
          </p:nvPr>
        </p:nvSpPr>
        <p:spPr/>
        <p:txBody>
          <a:bodyPr/>
          <a:lstStyle>
            <a:lvl1pPr>
              <a:defRPr/>
            </a:lvl1pPr>
          </a:lstStyle>
          <a:p>
            <a:fld id="{F8AAB1A7-DFE3-4AC4-A0B2-E803A8C719A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4CE30BA-17C6-48C9-977E-964120625BDA}"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PowerPoint Template from www.brainybetty.com</a:t>
            </a:r>
          </a:p>
        </p:txBody>
      </p:sp>
      <p:sp>
        <p:nvSpPr>
          <p:cNvPr id="7" name="Slide Number Placeholder 6"/>
          <p:cNvSpPr>
            <a:spLocks noGrp="1"/>
          </p:cNvSpPr>
          <p:nvPr>
            <p:ph type="sldNum" sz="quarter" idx="12"/>
          </p:nvPr>
        </p:nvSpPr>
        <p:spPr/>
        <p:txBody>
          <a:bodyPr/>
          <a:lstStyle>
            <a:lvl1pPr>
              <a:defRPr/>
            </a:lvl1pPr>
          </a:lstStyle>
          <a:p>
            <a:fld id="{1AB284C1-616F-46CB-83A0-44C844B9736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0051274-DBCA-478C-839B-23A50121211A}" type="datetime1">
              <a:rPr lang="en-US"/>
              <a:pPr/>
              <a:t>7/9/2018</a:t>
            </a:fld>
            <a:endParaRPr lang="en-US"/>
          </a:p>
        </p:txBody>
      </p:sp>
      <p:sp>
        <p:nvSpPr>
          <p:cNvPr id="8" name="Footer Placeholder 7"/>
          <p:cNvSpPr>
            <a:spLocks noGrp="1"/>
          </p:cNvSpPr>
          <p:nvPr>
            <p:ph type="ftr" sz="quarter" idx="11"/>
          </p:nvPr>
        </p:nvSpPr>
        <p:spPr/>
        <p:txBody>
          <a:bodyPr/>
          <a:lstStyle>
            <a:lvl1pPr>
              <a:defRPr/>
            </a:lvl1pPr>
          </a:lstStyle>
          <a:p>
            <a:r>
              <a:rPr lang="en-US"/>
              <a:t>Free PowerPoint Template from www.brainybetty.com</a:t>
            </a:r>
          </a:p>
        </p:txBody>
      </p:sp>
      <p:sp>
        <p:nvSpPr>
          <p:cNvPr id="9" name="Slide Number Placeholder 8"/>
          <p:cNvSpPr>
            <a:spLocks noGrp="1"/>
          </p:cNvSpPr>
          <p:nvPr>
            <p:ph type="sldNum" sz="quarter" idx="12"/>
          </p:nvPr>
        </p:nvSpPr>
        <p:spPr/>
        <p:txBody>
          <a:bodyPr/>
          <a:lstStyle>
            <a:lvl1pPr>
              <a:defRPr/>
            </a:lvl1pPr>
          </a:lstStyle>
          <a:p>
            <a:fld id="{143446CB-B5F2-4344-9450-97CBA4ABF02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4B8998A-AB36-45D5-A47B-1A41A0B82745}" type="datetime1">
              <a:rPr lang="en-US"/>
              <a:pPr/>
              <a:t>7/9/2018</a:t>
            </a:fld>
            <a:endParaRPr lang="en-US"/>
          </a:p>
        </p:txBody>
      </p:sp>
      <p:sp>
        <p:nvSpPr>
          <p:cNvPr id="4" name="Footer Placeholder 3"/>
          <p:cNvSpPr>
            <a:spLocks noGrp="1"/>
          </p:cNvSpPr>
          <p:nvPr>
            <p:ph type="ftr" sz="quarter" idx="11"/>
          </p:nvPr>
        </p:nvSpPr>
        <p:spPr/>
        <p:txBody>
          <a:bodyPr/>
          <a:lstStyle>
            <a:lvl1pPr>
              <a:defRPr/>
            </a:lvl1pPr>
          </a:lstStyle>
          <a:p>
            <a:r>
              <a:rPr lang="en-US"/>
              <a:t>Free PowerPoint Template from www.brainybetty.com</a:t>
            </a:r>
          </a:p>
        </p:txBody>
      </p:sp>
      <p:sp>
        <p:nvSpPr>
          <p:cNvPr id="5" name="Slide Number Placeholder 4"/>
          <p:cNvSpPr>
            <a:spLocks noGrp="1"/>
          </p:cNvSpPr>
          <p:nvPr>
            <p:ph type="sldNum" sz="quarter" idx="12"/>
          </p:nvPr>
        </p:nvSpPr>
        <p:spPr/>
        <p:txBody>
          <a:bodyPr/>
          <a:lstStyle>
            <a:lvl1pPr>
              <a:defRPr/>
            </a:lvl1pPr>
          </a:lstStyle>
          <a:p>
            <a:fld id="{CB2A42EC-0142-4B97-8CB4-9E27E22F9B7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18A55C-5A08-4D14-B949-BC9F4842F902}" type="datetime1">
              <a:rPr lang="en-US"/>
              <a:pPr/>
              <a:t>7/9/2018</a:t>
            </a:fld>
            <a:endParaRPr lang="en-US"/>
          </a:p>
        </p:txBody>
      </p:sp>
      <p:sp>
        <p:nvSpPr>
          <p:cNvPr id="3" name="Footer Placeholder 2"/>
          <p:cNvSpPr>
            <a:spLocks noGrp="1"/>
          </p:cNvSpPr>
          <p:nvPr>
            <p:ph type="ftr" sz="quarter" idx="11"/>
          </p:nvPr>
        </p:nvSpPr>
        <p:spPr/>
        <p:txBody>
          <a:bodyPr/>
          <a:lstStyle>
            <a:lvl1pPr>
              <a:defRPr/>
            </a:lvl1pPr>
          </a:lstStyle>
          <a:p>
            <a:r>
              <a:rPr lang="en-US"/>
              <a:t>Free PowerPoint Template from www.brainybetty.com</a:t>
            </a:r>
          </a:p>
        </p:txBody>
      </p:sp>
      <p:sp>
        <p:nvSpPr>
          <p:cNvPr id="4" name="Slide Number Placeholder 3"/>
          <p:cNvSpPr>
            <a:spLocks noGrp="1"/>
          </p:cNvSpPr>
          <p:nvPr>
            <p:ph type="sldNum" sz="quarter" idx="12"/>
          </p:nvPr>
        </p:nvSpPr>
        <p:spPr/>
        <p:txBody>
          <a:bodyPr/>
          <a:lstStyle>
            <a:lvl1pPr>
              <a:defRPr/>
            </a:lvl1pPr>
          </a:lstStyle>
          <a:p>
            <a:fld id="{33E128C8-640D-4EEB-922C-0FE579A20F8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AFFE66D-76ED-46D4-B731-249ABD979FDF}"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PowerPoint Template from www.brainybetty.com</a:t>
            </a:r>
          </a:p>
        </p:txBody>
      </p:sp>
      <p:sp>
        <p:nvSpPr>
          <p:cNvPr id="7" name="Slide Number Placeholder 6"/>
          <p:cNvSpPr>
            <a:spLocks noGrp="1"/>
          </p:cNvSpPr>
          <p:nvPr>
            <p:ph type="sldNum" sz="quarter" idx="12"/>
          </p:nvPr>
        </p:nvSpPr>
        <p:spPr/>
        <p:txBody>
          <a:bodyPr/>
          <a:lstStyle>
            <a:lvl1pPr>
              <a:defRPr/>
            </a:lvl1pPr>
          </a:lstStyle>
          <a:p>
            <a:fld id="{C4D0E85D-FAB6-4E28-8092-1AF907E7145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7F80080-C49C-4BEA-9608-4D5CFA5EBA22}" type="datetime1">
              <a:rPr lang="en-US"/>
              <a:pPr/>
              <a:t>7/9/2018</a:t>
            </a:fld>
            <a:endParaRPr lang="en-US"/>
          </a:p>
        </p:txBody>
      </p:sp>
      <p:sp>
        <p:nvSpPr>
          <p:cNvPr id="6" name="Footer Placeholder 5"/>
          <p:cNvSpPr>
            <a:spLocks noGrp="1"/>
          </p:cNvSpPr>
          <p:nvPr>
            <p:ph type="ftr" sz="quarter" idx="11"/>
          </p:nvPr>
        </p:nvSpPr>
        <p:spPr/>
        <p:txBody>
          <a:bodyPr/>
          <a:lstStyle>
            <a:lvl1pPr>
              <a:defRPr/>
            </a:lvl1pPr>
          </a:lstStyle>
          <a:p>
            <a:r>
              <a:rPr lang="en-US"/>
              <a:t>Free PowerPoint Template from www.brainybetty.com</a:t>
            </a:r>
          </a:p>
        </p:txBody>
      </p:sp>
      <p:sp>
        <p:nvSpPr>
          <p:cNvPr id="7" name="Slide Number Placeholder 6"/>
          <p:cNvSpPr>
            <a:spLocks noGrp="1"/>
          </p:cNvSpPr>
          <p:nvPr>
            <p:ph type="sldNum" sz="quarter" idx="12"/>
          </p:nvPr>
        </p:nvSpPr>
        <p:spPr/>
        <p:txBody>
          <a:bodyPr/>
          <a:lstStyle>
            <a:lvl1pPr>
              <a:defRPr/>
            </a:lvl1pPr>
          </a:lstStyle>
          <a:p>
            <a:fld id="{D93970EE-AFFA-478B-A952-7E072EB180B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8610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371600"/>
            <a:ext cx="8458200" cy="4876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SzPct val="50000"/>
              <a:defRPr sz="1400">
                <a:latin typeface="+mn-lt"/>
              </a:defRPr>
            </a:lvl1pPr>
          </a:lstStyle>
          <a:p>
            <a:fld id="{3E18CC28-AB21-411C-9881-1B489D00AC3B}" type="datetime1">
              <a:rPr lang="en-US"/>
              <a:pPr/>
              <a:t>7/9/2018</a:t>
            </a:fld>
            <a:endParaRPr lang="en-US"/>
          </a:p>
        </p:txBody>
      </p:sp>
      <p:sp>
        <p:nvSpPr>
          <p:cNvPr id="1029" name="Rectangle 5"/>
          <p:cNvSpPr>
            <a:spLocks noGrp="1" noChangeArrowheads="1"/>
          </p:cNvSpPr>
          <p:nvPr>
            <p:ph type="ftr" sz="quarter" idx="3"/>
          </p:nvPr>
        </p:nvSpPr>
        <p:spPr bwMode="auto">
          <a:xfrm>
            <a:off x="2133600" y="6629400"/>
            <a:ext cx="50292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SzPct val="50000"/>
              <a:defRPr sz="1400">
                <a:latin typeface="+mn-lt"/>
              </a:defRPr>
            </a:lvl1pPr>
          </a:lstStyle>
          <a:p>
            <a:r>
              <a:rPr lang="en-US"/>
              <a:t>Free PowerPoint Template from www.brainybetty.com</a:t>
            </a:r>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SzPct val="50000"/>
              <a:defRPr sz="1400">
                <a:latin typeface="+mn-lt"/>
              </a:defRPr>
            </a:lvl1pPr>
          </a:lstStyle>
          <a:p>
            <a:fld id="{45F54941-DF2C-46E7-8395-4557E575899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buSzPct val="50000"/>
        <a:defRPr sz="5400" b="1">
          <a:solidFill>
            <a:schemeClr val="tx1"/>
          </a:solidFill>
          <a:latin typeface="+mj-lt"/>
          <a:ea typeface="+mj-ea"/>
          <a:cs typeface="+mj-cs"/>
        </a:defRPr>
      </a:lvl1pPr>
      <a:lvl2pPr algn="l" rtl="0" eaLnBrk="1" fontAlgn="base" hangingPunct="1">
        <a:spcBef>
          <a:spcPct val="0"/>
        </a:spcBef>
        <a:spcAft>
          <a:spcPct val="0"/>
        </a:spcAft>
        <a:buSzPct val="50000"/>
        <a:defRPr sz="5400" b="1">
          <a:solidFill>
            <a:schemeClr val="tx1"/>
          </a:solidFill>
          <a:latin typeface="EnglischeSchT" pitchFamily="66" charset="0"/>
        </a:defRPr>
      </a:lvl2pPr>
      <a:lvl3pPr algn="l" rtl="0" eaLnBrk="1" fontAlgn="base" hangingPunct="1">
        <a:spcBef>
          <a:spcPct val="0"/>
        </a:spcBef>
        <a:spcAft>
          <a:spcPct val="0"/>
        </a:spcAft>
        <a:buSzPct val="50000"/>
        <a:defRPr sz="5400" b="1">
          <a:solidFill>
            <a:schemeClr val="tx1"/>
          </a:solidFill>
          <a:latin typeface="EnglischeSchT" pitchFamily="66" charset="0"/>
        </a:defRPr>
      </a:lvl3pPr>
      <a:lvl4pPr algn="l" rtl="0" eaLnBrk="1" fontAlgn="base" hangingPunct="1">
        <a:spcBef>
          <a:spcPct val="0"/>
        </a:spcBef>
        <a:spcAft>
          <a:spcPct val="0"/>
        </a:spcAft>
        <a:buSzPct val="50000"/>
        <a:defRPr sz="5400" b="1">
          <a:solidFill>
            <a:schemeClr val="tx1"/>
          </a:solidFill>
          <a:latin typeface="EnglischeSchT" pitchFamily="66" charset="0"/>
        </a:defRPr>
      </a:lvl4pPr>
      <a:lvl5pPr algn="l" rtl="0" eaLnBrk="1" fontAlgn="base" hangingPunct="1">
        <a:spcBef>
          <a:spcPct val="0"/>
        </a:spcBef>
        <a:spcAft>
          <a:spcPct val="0"/>
        </a:spcAft>
        <a:buSzPct val="50000"/>
        <a:defRPr sz="5400" b="1">
          <a:solidFill>
            <a:schemeClr val="tx1"/>
          </a:solidFill>
          <a:latin typeface="EnglischeSchT" pitchFamily="66" charset="0"/>
        </a:defRPr>
      </a:lvl5pPr>
      <a:lvl6pPr marL="457200" algn="l" rtl="0" eaLnBrk="1" fontAlgn="base" hangingPunct="1">
        <a:spcBef>
          <a:spcPct val="0"/>
        </a:spcBef>
        <a:spcAft>
          <a:spcPct val="0"/>
        </a:spcAft>
        <a:buSzPct val="50000"/>
        <a:defRPr sz="5400" b="1">
          <a:solidFill>
            <a:schemeClr val="tx1"/>
          </a:solidFill>
          <a:latin typeface="EnglischeSchT" pitchFamily="66" charset="0"/>
        </a:defRPr>
      </a:lvl6pPr>
      <a:lvl7pPr marL="914400" algn="l" rtl="0" eaLnBrk="1" fontAlgn="base" hangingPunct="1">
        <a:spcBef>
          <a:spcPct val="0"/>
        </a:spcBef>
        <a:spcAft>
          <a:spcPct val="0"/>
        </a:spcAft>
        <a:buSzPct val="50000"/>
        <a:defRPr sz="5400" b="1">
          <a:solidFill>
            <a:schemeClr val="tx1"/>
          </a:solidFill>
          <a:latin typeface="EnglischeSchT" pitchFamily="66" charset="0"/>
        </a:defRPr>
      </a:lvl7pPr>
      <a:lvl8pPr marL="1371600" algn="l" rtl="0" eaLnBrk="1" fontAlgn="base" hangingPunct="1">
        <a:spcBef>
          <a:spcPct val="0"/>
        </a:spcBef>
        <a:spcAft>
          <a:spcPct val="0"/>
        </a:spcAft>
        <a:buSzPct val="50000"/>
        <a:defRPr sz="5400" b="1">
          <a:solidFill>
            <a:schemeClr val="tx1"/>
          </a:solidFill>
          <a:latin typeface="EnglischeSchT" pitchFamily="66" charset="0"/>
        </a:defRPr>
      </a:lvl8pPr>
      <a:lvl9pPr marL="1828800" algn="l" rtl="0" eaLnBrk="1" fontAlgn="base" hangingPunct="1">
        <a:spcBef>
          <a:spcPct val="0"/>
        </a:spcBef>
        <a:spcAft>
          <a:spcPct val="0"/>
        </a:spcAft>
        <a:buSzPct val="50000"/>
        <a:defRPr sz="5400" b="1">
          <a:solidFill>
            <a:schemeClr val="tx1"/>
          </a:solidFill>
          <a:latin typeface="EnglischeSchT" pitchFamily="66" charset="0"/>
        </a:defRPr>
      </a:lvl9pPr>
    </p:titleStyle>
    <p:bodyStyle>
      <a:lvl1pPr marL="342900" indent="-342900" algn="l" rtl="0" eaLnBrk="1" fontAlgn="base" hangingPunct="1">
        <a:spcBef>
          <a:spcPct val="20000"/>
        </a:spcBef>
        <a:spcAft>
          <a:spcPct val="0"/>
        </a:spcAft>
        <a:buSzPct val="50000"/>
        <a:buChar char="•"/>
        <a:defRPr sz="4000" b="1">
          <a:solidFill>
            <a:schemeClr val="tx1"/>
          </a:solidFill>
          <a:latin typeface="+mn-lt"/>
          <a:ea typeface="+mn-ea"/>
          <a:cs typeface="+mn-cs"/>
        </a:defRPr>
      </a:lvl1pPr>
      <a:lvl2pPr marL="742950" indent="-285750" algn="l" rtl="0" eaLnBrk="1" fontAlgn="base" hangingPunct="1">
        <a:spcBef>
          <a:spcPct val="20000"/>
        </a:spcBef>
        <a:spcAft>
          <a:spcPct val="0"/>
        </a:spcAft>
        <a:buSzPct val="50000"/>
        <a:buChar char="–"/>
        <a:defRPr sz="3600" b="1">
          <a:solidFill>
            <a:schemeClr val="tx1"/>
          </a:solidFill>
          <a:latin typeface="+mn-lt"/>
        </a:defRPr>
      </a:lvl2pPr>
      <a:lvl3pPr marL="1143000" indent="-228600" algn="l" rtl="0" eaLnBrk="1" fontAlgn="base" hangingPunct="1">
        <a:spcBef>
          <a:spcPct val="20000"/>
        </a:spcBef>
        <a:spcAft>
          <a:spcPct val="0"/>
        </a:spcAft>
        <a:buSzPct val="50000"/>
        <a:buChar char="•"/>
        <a:defRPr sz="3200" b="1">
          <a:solidFill>
            <a:schemeClr val="tx1"/>
          </a:solidFill>
          <a:latin typeface="+mn-lt"/>
        </a:defRPr>
      </a:lvl3pPr>
      <a:lvl4pPr marL="1600200" indent="-228600" algn="l" rtl="0" eaLnBrk="1" fontAlgn="base" hangingPunct="1">
        <a:spcBef>
          <a:spcPct val="20000"/>
        </a:spcBef>
        <a:spcAft>
          <a:spcPct val="0"/>
        </a:spcAft>
        <a:buSzPct val="50000"/>
        <a:buChar char="–"/>
        <a:defRPr sz="2800" b="1">
          <a:solidFill>
            <a:schemeClr val="tx1"/>
          </a:solidFill>
          <a:latin typeface="+mn-lt"/>
        </a:defRPr>
      </a:lvl4pPr>
      <a:lvl5pPr marL="2057400" indent="-228600" algn="l" rtl="0" eaLnBrk="1" fontAlgn="base" hangingPunct="1">
        <a:spcBef>
          <a:spcPct val="20000"/>
        </a:spcBef>
        <a:spcAft>
          <a:spcPct val="0"/>
        </a:spcAft>
        <a:buSzPct val="50000"/>
        <a:buChar char="»"/>
        <a:defRPr sz="2800" b="1">
          <a:solidFill>
            <a:schemeClr val="tx1"/>
          </a:solidFill>
          <a:latin typeface="+mn-lt"/>
        </a:defRPr>
      </a:lvl5pPr>
      <a:lvl6pPr marL="2514600" indent="-228600" algn="l" rtl="0" eaLnBrk="1" fontAlgn="base" hangingPunct="1">
        <a:spcBef>
          <a:spcPct val="20000"/>
        </a:spcBef>
        <a:spcAft>
          <a:spcPct val="0"/>
        </a:spcAft>
        <a:buSzPct val="50000"/>
        <a:buChar char="»"/>
        <a:defRPr sz="2800" b="1">
          <a:solidFill>
            <a:schemeClr val="tx1"/>
          </a:solidFill>
          <a:latin typeface="+mn-lt"/>
        </a:defRPr>
      </a:lvl6pPr>
      <a:lvl7pPr marL="2971800" indent="-228600" algn="l" rtl="0" eaLnBrk="1" fontAlgn="base" hangingPunct="1">
        <a:spcBef>
          <a:spcPct val="20000"/>
        </a:spcBef>
        <a:spcAft>
          <a:spcPct val="0"/>
        </a:spcAft>
        <a:buSzPct val="50000"/>
        <a:buChar char="»"/>
        <a:defRPr sz="2800" b="1">
          <a:solidFill>
            <a:schemeClr val="tx1"/>
          </a:solidFill>
          <a:latin typeface="+mn-lt"/>
        </a:defRPr>
      </a:lvl7pPr>
      <a:lvl8pPr marL="3429000" indent="-228600" algn="l" rtl="0" eaLnBrk="1" fontAlgn="base" hangingPunct="1">
        <a:spcBef>
          <a:spcPct val="20000"/>
        </a:spcBef>
        <a:spcAft>
          <a:spcPct val="0"/>
        </a:spcAft>
        <a:buSzPct val="50000"/>
        <a:buChar char="»"/>
        <a:defRPr sz="2800" b="1">
          <a:solidFill>
            <a:schemeClr val="tx1"/>
          </a:solidFill>
          <a:latin typeface="+mn-lt"/>
        </a:defRPr>
      </a:lvl8pPr>
      <a:lvl9pPr marL="3886200" indent="-228600" algn="l" rtl="0" eaLnBrk="1" fontAlgn="base" hangingPunct="1">
        <a:spcBef>
          <a:spcPct val="20000"/>
        </a:spcBef>
        <a:spcAft>
          <a:spcPct val="0"/>
        </a:spcAft>
        <a:buSzPct val="5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rct=j&amp;q=&amp;esrc=s&amp;source=images&amp;cd=&amp;ved=0CAcQjRxqFQoTCJ-rgOGAxMgCFQeUiAodOMsCFw&amp;url=http://www.yahspeople.com/bloglounge/us-army-sergeant-isaac-woodard-jr-the-blinding-of-an-american-soldier&amp;psig=AFQjCNFeUPj5kLHJ-uvpY0MNi0S1Ysuqig&amp;ust=144498230796906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m/url?sa=i&amp;rct=j&amp;q=&amp;esrc=s&amp;source=images&amp;cd=&amp;cad=rja&amp;uact=8&amp;ved=0CAcQjRxqFQoTCIP1zsjdrcgCFUY-PgodxrYIYA&amp;url=https://www.emaze.com/@ACRWOWQ/The-Civil-Rights-Movement.pptx&amp;psig=AFQjCNGGdanLrLvYPd9I_H0VVWcm4Dz9Ow&amp;ust=1444216864048368"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neyardgazette.com/sites/default/files/article-assets/main-photos/2013/bh_birmingham_protests.jp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neyardgazette.com/sites/default/files/article-assets/main-photos/2013/bh_birmingham_protests.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cops.usdoj.gov/pdf/vets-to-cops/cp_explained.pdf"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theiacp.org/portals/0/pdfs/PCR_LdrshpGde_Part1.pdf"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Lindrap@prodigy.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tltoday.com/news/local/crime-and-courts/embattled-ferguson-police-chief-resigns-protests-resume/article_3cd9e079-8dd5-523d-a84d-335d73a714f9.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twitter.com/ChrisCuomo/status/593260329200652288/photo/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ctr"/>
            <a:r>
              <a:rPr lang="en-US" altLang="en-US" sz="2400" i="1" dirty="0" smtClean="0"/>
              <a:t>“LAW ENFORCEMENT AND CIVIL RIGHTS:</a:t>
            </a:r>
            <a:br>
              <a:rPr lang="en-US" altLang="en-US" sz="2400" i="1" dirty="0" smtClean="0"/>
            </a:br>
            <a:r>
              <a:rPr lang="en-US" altLang="en-US" sz="2400" i="1" dirty="0" smtClean="0"/>
              <a:t>DEFINING THE RELATIONSHIP”</a:t>
            </a:r>
            <a:endParaRPr lang="en-US" altLang="en-US" sz="2400" i="1" dirty="0"/>
          </a:p>
        </p:txBody>
      </p:sp>
      <p:sp>
        <p:nvSpPr>
          <p:cNvPr id="2051" name="Rectangle 3"/>
          <p:cNvSpPr>
            <a:spLocks noGrp="1" noChangeArrowheads="1"/>
          </p:cNvSpPr>
          <p:nvPr>
            <p:ph type="subTitle" idx="1"/>
          </p:nvPr>
        </p:nvSpPr>
        <p:spPr/>
        <p:txBody>
          <a:bodyPr/>
          <a:lstStyle/>
          <a:p>
            <a:r>
              <a:rPr lang="en-US" altLang="en-US" sz="2000" dirty="0" smtClean="0"/>
              <a:t>Lindsey D. Draper</a:t>
            </a:r>
          </a:p>
          <a:p>
            <a:r>
              <a:rPr lang="en-US" altLang="en-US" sz="2000" dirty="0" smtClean="0"/>
              <a:t>James Madison Legacy Project</a:t>
            </a:r>
          </a:p>
          <a:p>
            <a:r>
              <a:rPr lang="en-US" altLang="en-US" sz="2000" dirty="0" smtClean="0"/>
              <a:t>Columbia, SC</a:t>
            </a:r>
          </a:p>
          <a:p>
            <a:r>
              <a:rPr lang="en-US" altLang="en-US" sz="2000" smtClean="0"/>
              <a:t>July 2018</a:t>
            </a:r>
            <a:endParaRPr lang="en-US"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IMAGES DO NOT ALWAYS TELL ALL…</a:t>
            </a:r>
            <a:endParaRPr lang="en-US" sz="2400" dirty="0"/>
          </a:p>
        </p:txBody>
      </p:sp>
      <p:sp>
        <p:nvSpPr>
          <p:cNvPr id="3" name="Content Placeholder 2"/>
          <p:cNvSpPr>
            <a:spLocks noGrp="1"/>
          </p:cNvSpPr>
          <p:nvPr>
            <p:ph idx="1"/>
          </p:nvPr>
        </p:nvSpPr>
        <p:spPr/>
        <p:txBody>
          <a:bodyPr/>
          <a:lstStyle/>
          <a:p>
            <a:pPr marL="0" indent="0">
              <a:buNone/>
            </a:pPr>
            <a:r>
              <a:rPr lang="en-US" sz="2400" dirty="0"/>
              <a:t>N</a:t>
            </a:r>
            <a:r>
              <a:rPr lang="en-US" sz="2400" dirty="0" smtClean="0"/>
              <a:t>ote the entry that accompanied the previous photograph of the Baltimore Police Department:</a:t>
            </a:r>
          </a:p>
          <a:p>
            <a:pPr marL="0" indent="0">
              <a:buNone/>
            </a:pPr>
            <a:endParaRPr lang="en-US" sz="2400" dirty="0"/>
          </a:p>
          <a:p>
            <a:pPr marL="0" indent="0">
              <a:buNone/>
            </a:pPr>
            <a:r>
              <a:rPr lang="en-US" sz="2400" i="1" dirty="0" smtClean="0"/>
              <a:t>“</a:t>
            </a:r>
            <a:r>
              <a:rPr lang="en-US" sz="2400" i="1" dirty="0"/>
              <a:t>Many residents credited the Baltimore police for not overreacting after the curfew went into effect Tuesday night, setting the tone for peaceful </a:t>
            </a:r>
            <a:r>
              <a:rPr lang="en-US" sz="2400" i="1" dirty="0" smtClean="0"/>
              <a:t>dispersal”</a:t>
            </a:r>
            <a:endParaRPr lang="en-US" sz="2400" i="1" dirty="0"/>
          </a:p>
          <a:p>
            <a:pPr marL="0" indent="0">
              <a:buNone/>
            </a:pPr>
            <a:r>
              <a:rPr lang="en-US" sz="2400" i="1" dirty="0" smtClean="0"/>
              <a:t>					</a:t>
            </a:r>
            <a:r>
              <a:rPr lang="en-US" sz="2400" dirty="0" smtClean="0"/>
              <a:t>CNN</a:t>
            </a:r>
          </a:p>
          <a:p>
            <a:pPr marL="0" indent="0">
              <a:buNone/>
            </a:pPr>
            <a:r>
              <a:rPr lang="en-US" sz="2400" i="1" dirty="0"/>
              <a:t>	</a:t>
            </a:r>
            <a:r>
              <a:rPr lang="en-US" sz="2400" i="1" dirty="0" smtClean="0"/>
              <a:t>				</a:t>
            </a:r>
            <a:r>
              <a:rPr lang="en-US" sz="2400" dirty="0" smtClean="0"/>
              <a:t>April 28, 2015</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10</a:t>
            </a:fld>
            <a:endParaRPr lang="en-US" altLang="en-US"/>
          </a:p>
        </p:txBody>
      </p:sp>
    </p:spTree>
    <p:extLst>
      <p:ext uri="{BB962C8B-B14F-4D97-AF65-F5344CB8AC3E}">
        <p14:creationId xmlns:p14="http://schemas.microsoft.com/office/powerpoint/2010/main" val="374187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BUT, AT TIMES, MATTERS ARE COMPLICATED…</a:t>
            </a:r>
            <a:endParaRPr lang="en-US" sz="2400" dirty="0"/>
          </a:p>
        </p:txBody>
      </p:sp>
      <p:sp>
        <p:nvSpPr>
          <p:cNvPr id="3" name="Content Placeholder 2"/>
          <p:cNvSpPr>
            <a:spLocks noGrp="1"/>
          </p:cNvSpPr>
          <p:nvPr>
            <p:ph idx="1"/>
          </p:nvPr>
        </p:nvSpPr>
        <p:spPr/>
        <p:txBody>
          <a:bodyPr/>
          <a:lstStyle/>
          <a:p>
            <a:pPr marL="0" indent="0">
              <a:buNone/>
            </a:pPr>
            <a:r>
              <a:rPr lang="en-US" sz="2400" dirty="0" smtClean="0"/>
              <a:t>From May 1, 2015, also in Baltimore:</a:t>
            </a:r>
          </a:p>
          <a:p>
            <a:pPr marL="0" indent="0">
              <a:buNone/>
            </a:pPr>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11</a:t>
            </a:fld>
            <a:endParaRPr lang="en-US" altLang="en-US"/>
          </a:p>
        </p:txBody>
      </p:sp>
      <p:pic>
        <p:nvPicPr>
          <p:cNvPr id="7" name="Picture 6" descr="Baltimore National Guar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937" y="2438400"/>
            <a:ext cx="5943600" cy="3960495"/>
          </a:xfrm>
          <a:prstGeom prst="rect">
            <a:avLst/>
          </a:prstGeom>
          <a:noFill/>
          <a:ln>
            <a:noFill/>
          </a:ln>
        </p:spPr>
      </p:pic>
    </p:spTree>
    <p:extLst>
      <p:ext uri="{BB962C8B-B14F-4D97-AF65-F5344CB8AC3E}">
        <p14:creationId xmlns:p14="http://schemas.microsoft.com/office/powerpoint/2010/main" val="29961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HOW DID WE GET HERE…?</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Although there were many incidents that featured law enforcement interactions with the African-American community and are associated with the Civil Rights movement, most often cited as the beginning of the movement was the return of many African-American veterans from military service in World War II.</a:t>
            </a:r>
          </a:p>
          <a:p>
            <a:pPr marL="0" indent="0">
              <a:buNone/>
            </a:pPr>
            <a:r>
              <a:rPr lang="en-US" sz="2400" dirty="0" smtClean="0"/>
              <a:t>Among these returning veterans was Sgt. Isaac Woodard.</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12</a:t>
            </a:fld>
            <a:endParaRPr lang="en-US" altLang="en-US"/>
          </a:p>
        </p:txBody>
      </p:sp>
    </p:spTree>
    <p:extLst>
      <p:ext uri="{BB962C8B-B14F-4D97-AF65-F5344CB8AC3E}">
        <p14:creationId xmlns:p14="http://schemas.microsoft.com/office/powerpoint/2010/main" val="515642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Sgt. Isaac Woodard</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13</a:t>
            </a:fld>
            <a:endParaRPr lang="en-US" altLang="en-US"/>
          </a:p>
        </p:txBody>
      </p:sp>
      <p:pic>
        <p:nvPicPr>
          <p:cNvPr id="7" name="irc_mi" descr="http://www.yahspeople.com/uploads/4/9/0/5/4905603/8847768.jp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81425" y="2477294"/>
            <a:ext cx="1581150" cy="2771775"/>
          </a:xfrm>
          <a:prstGeom prst="rect">
            <a:avLst/>
          </a:prstGeom>
          <a:noFill/>
          <a:ln>
            <a:noFill/>
          </a:ln>
        </p:spPr>
      </p:pic>
    </p:spTree>
    <p:extLst>
      <p:ext uri="{BB962C8B-B14F-4D97-AF65-F5344CB8AC3E}">
        <p14:creationId xmlns:p14="http://schemas.microsoft.com/office/powerpoint/2010/main" val="942486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HOW IT ALL STARTED….</a:t>
            </a:r>
            <a:endParaRPr lang="en-US" sz="2400" dirty="0"/>
          </a:p>
        </p:txBody>
      </p:sp>
      <p:sp>
        <p:nvSpPr>
          <p:cNvPr id="3" name="Content Placeholder 2"/>
          <p:cNvSpPr>
            <a:spLocks noGrp="1"/>
          </p:cNvSpPr>
          <p:nvPr>
            <p:ph idx="1"/>
          </p:nvPr>
        </p:nvSpPr>
        <p:spPr/>
        <p:txBody>
          <a:bodyPr/>
          <a:lstStyle/>
          <a:p>
            <a:pPr marL="0" indent="0">
              <a:buNone/>
            </a:pPr>
            <a:r>
              <a:rPr lang="en-US" sz="2400" dirty="0" smtClean="0"/>
              <a:t>In February 1946, Sgt. Woodard was honorably discharged from Camp Gordon in Augusta, GA and while still in full uniform, began a long bus ride to his family in North Carolina.</a:t>
            </a:r>
          </a:p>
          <a:p>
            <a:pPr marL="0" indent="0">
              <a:buNone/>
            </a:pPr>
            <a:endParaRPr lang="en-US" sz="2400" dirty="0" smtClean="0"/>
          </a:p>
          <a:p>
            <a:pPr marL="0" indent="0">
              <a:buNone/>
            </a:pPr>
            <a:r>
              <a:rPr lang="en-US" sz="2400" dirty="0" smtClean="0"/>
              <a:t>Isaac </a:t>
            </a:r>
            <a:r>
              <a:rPr lang="en-US" sz="2400" dirty="0"/>
              <a:t>Woodard served in the armed forces between 1942 and </a:t>
            </a:r>
            <a:r>
              <a:rPr lang="en-US" sz="2400" dirty="0" smtClean="0"/>
              <a:t>1946 </a:t>
            </a:r>
            <a:r>
              <a:rPr lang="en-US" sz="2400" dirty="0"/>
              <a:t>as a longshoreman in a labor </a:t>
            </a:r>
            <a:r>
              <a:rPr lang="en-US" sz="2400" dirty="0" smtClean="0"/>
              <a:t>battalion in the Pacific theater.  </a:t>
            </a:r>
            <a:r>
              <a:rPr lang="en-US" sz="2400" dirty="0"/>
              <a:t>During his </a:t>
            </a:r>
            <a:r>
              <a:rPr lang="en-US" sz="2400" dirty="0" smtClean="0"/>
              <a:t>time fighting the Japanese </a:t>
            </a:r>
            <a:r>
              <a:rPr lang="en-US" sz="2400" dirty="0"/>
              <a:t>in the </a:t>
            </a:r>
            <a:r>
              <a:rPr lang="en-US" sz="2400" dirty="0" smtClean="0"/>
              <a:t>armed forces</a:t>
            </a:r>
            <a:r>
              <a:rPr lang="en-US" sz="2400" dirty="0"/>
              <a:t>, </a:t>
            </a:r>
            <a:r>
              <a:rPr lang="en-US" sz="2400" dirty="0" smtClean="0"/>
              <a:t>Woodard </a:t>
            </a:r>
            <a:r>
              <a:rPr lang="en-US" sz="2400" dirty="0"/>
              <a:t>was bestowed several </a:t>
            </a:r>
            <a:r>
              <a:rPr lang="en-US" sz="2400" dirty="0" smtClean="0"/>
              <a:t>honors </a:t>
            </a:r>
            <a:r>
              <a:rPr lang="en-US" sz="2400" dirty="0"/>
              <a:t>which included a battle star, a Good Conduct Medal, a Service Medal, and a World War II Victory Medal. </a:t>
            </a:r>
            <a:endParaRPr lang="en-US" sz="2400" dirty="0" smtClean="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14</a:t>
            </a:fld>
            <a:endParaRPr lang="en-US" altLang="en-US"/>
          </a:p>
        </p:txBody>
      </p:sp>
    </p:spTree>
    <p:extLst>
      <p:ext uri="{BB962C8B-B14F-4D97-AF65-F5344CB8AC3E}">
        <p14:creationId xmlns:p14="http://schemas.microsoft.com/office/powerpoint/2010/main" val="1107189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BUT ON THE RIDE …</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During </a:t>
            </a:r>
            <a:r>
              <a:rPr lang="en-US" sz="2400" dirty="0"/>
              <a:t>a stop, Sergeant Woodard asked the bus driver if he had time to run out and use a bathroom. The white driver told him no and then cursed him out. Woodard cursed him back and the driver told him that he could go ahead to use the bathroom.</a:t>
            </a:r>
          </a:p>
          <a:p>
            <a:pPr marL="0" indent="0">
              <a:buNone/>
            </a:pPr>
            <a:endParaRPr lang="en-US" sz="2400" dirty="0"/>
          </a:p>
          <a:p>
            <a:pPr marL="0" indent="0">
              <a:buNone/>
            </a:pPr>
            <a:r>
              <a:rPr lang="en-US" sz="2400" dirty="0"/>
              <a:t>At the next stop which was Batesburg, South Carolina, the driver called the police and claimed that Woodard was drunk and quarrelsome. </a:t>
            </a:r>
          </a:p>
          <a:p>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15</a:t>
            </a:fld>
            <a:endParaRPr lang="en-US" altLang="en-US"/>
          </a:p>
        </p:txBody>
      </p:sp>
    </p:spTree>
    <p:extLst>
      <p:ext uri="{BB962C8B-B14F-4D97-AF65-F5344CB8AC3E}">
        <p14:creationId xmlns:p14="http://schemas.microsoft.com/office/powerpoint/2010/main" val="295771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POLICE INTERVENTION….</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Woodard was </a:t>
            </a:r>
            <a:r>
              <a:rPr lang="en-US" sz="2400" dirty="0"/>
              <a:t>taken off the bus by Police Chief Lynwood </a:t>
            </a:r>
            <a:r>
              <a:rPr lang="en-US" sz="2400" dirty="0" smtClean="0"/>
              <a:t>Shull and Officer Elliott Long, taken </a:t>
            </a:r>
            <a:r>
              <a:rPr lang="en-US" sz="2400" dirty="0"/>
              <a:t>into an alleyway, repeatedly beaten with </a:t>
            </a:r>
            <a:r>
              <a:rPr lang="en-US" sz="2400" dirty="0" smtClean="0"/>
              <a:t> nightsticks, </a:t>
            </a:r>
            <a:r>
              <a:rPr lang="en-US" sz="2400" dirty="0"/>
              <a:t>and arrested on the alleged charge of drinking beer in the back of the bus with other soldiers.</a:t>
            </a:r>
          </a:p>
          <a:p>
            <a:pPr marL="0" indent="0">
              <a:buNone/>
            </a:pPr>
            <a:endParaRPr lang="en-US" sz="2400" dirty="0" smtClean="0"/>
          </a:p>
          <a:p>
            <a:pPr marL="0" indent="0">
              <a:buNone/>
            </a:pPr>
            <a:r>
              <a:rPr lang="en-US" sz="2400" dirty="0" smtClean="0"/>
              <a:t>When </a:t>
            </a:r>
            <a:r>
              <a:rPr lang="en-US" sz="2400" dirty="0"/>
              <a:t>he arrived at the jail, Isaac Woodard was punched in the eyes with the end of a </a:t>
            </a:r>
            <a:r>
              <a:rPr lang="en-US" sz="2400" dirty="0" err="1" smtClean="0"/>
              <a:t>billyclub</a:t>
            </a:r>
            <a:r>
              <a:rPr lang="en-US" sz="2400" dirty="0"/>
              <a:t>. When he awoke the next morning, he was blind.</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16</a:t>
            </a:fld>
            <a:endParaRPr lang="en-US" altLang="en-US"/>
          </a:p>
        </p:txBody>
      </p:sp>
    </p:spTree>
    <p:extLst>
      <p:ext uri="{BB962C8B-B14F-4D97-AF65-F5344CB8AC3E}">
        <p14:creationId xmlns:p14="http://schemas.microsoft.com/office/powerpoint/2010/main" val="316165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IMMEDIATELY THEREAFTER….</a:t>
            </a:r>
            <a:endParaRPr lang="en-US" sz="2400" dirty="0"/>
          </a:p>
        </p:txBody>
      </p:sp>
      <p:sp>
        <p:nvSpPr>
          <p:cNvPr id="3" name="Content Placeholder 2"/>
          <p:cNvSpPr>
            <a:spLocks noGrp="1"/>
          </p:cNvSpPr>
          <p:nvPr>
            <p:ph idx="1"/>
          </p:nvPr>
        </p:nvSpPr>
        <p:spPr/>
        <p:txBody>
          <a:bodyPr/>
          <a:lstStyle/>
          <a:p>
            <a:pPr marL="0" indent="0">
              <a:buNone/>
            </a:pPr>
            <a:r>
              <a:rPr lang="en-US" sz="2400" dirty="0" smtClean="0"/>
              <a:t>On the day following the arrest, Sgt. Woodard was taken before a local judge, found guilty, and fined $50.00. Sgt. Woodard requested medical care, but did not receive it for two days. </a:t>
            </a:r>
          </a:p>
          <a:p>
            <a:pPr marL="0" indent="0">
              <a:buNone/>
            </a:pPr>
            <a:endParaRPr lang="en-US" sz="2400" dirty="0"/>
          </a:p>
          <a:p>
            <a:pPr marL="0" indent="0">
              <a:buNone/>
            </a:pPr>
            <a:r>
              <a:rPr lang="en-US" sz="2400" dirty="0" smtClean="0"/>
              <a:t>Woodard, who was suffering from amnesia and did not know where he was, ended up in an Aiken. SC  hospital where, according to later reports, he received substandard care.</a:t>
            </a:r>
          </a:p>
          <a:p>
            <a:pPr marL="0" indent="0">
              <a:buNone/>
            </a:pPr>
            <a:endParaRPr lang="en-US" sz="2400" dirty="0"/>
          </a:p>
          <a:p>
            <a:pPr marL="0" indent="0">
              <a:buNone/>
            </a:pPr>
            <a:r>
              <a:rPr lang="en-US" sz="2400" dirty="0" smtClean="0"/>
              <a:t>Relatives reported Woodard missing and, three weeks later, he was found and moved to an Army hospital in Spartanburg, SC.</a:t>
            </a:r>
          </a:p>
          <a:p>
            <a:pPr marL="0" indent="0">
              <a:buNone/>
            </a:pPr>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17</a:t>
            </a:fld>
            <a:endParaRPr lang="en-US" altLang="en-US"/>
          </a:p>
        </p:txBody>
      </p:sp>
    </p:spTree>
    <p:extLst>
      <p:ext uri="{BB962C8B-B14F-4D97-AF65-F5344CB8AC3E}">
        <p14:creationId xmlns:p14="http://schemas.microsoft.com/office/powerpoint/2010/main" val="3659970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OUTRAGE SPREADS….. </a:t>
            </a:r>
            <a:endParaRPr lang="en-US" sz="2400" dirty="0"/>
          </a:p>
        </p:txBody>
      </p:sp>
      <p:sp>
        <p:nvSpPr>
          <p:cNvPr id="3" name="Content Placeholder 2"/>
          <p:cNvSpPr>
            <a:spLocks noGrp="1"/>
          </p:cNvSpPr>
          <p:nvPr>
            <p:ph idx="1"/>
          </p:nvPr>
        </p:nvSpPr>
        <p:spPr/>
        <p:txBody>
          <a:bodyPr/>
          <a:lstStyle/>
          <a:p>
            <a:pPr marL="0" indent="0">
              <a:buNone/>
            </a:pPr>
            <a:r>
              <a:rPr lang="en-US" sz="2400" dirty="0" smtClean="0"/>
              <a:t>Although there was not a great deal of media coverage immediately following these events, news outlets across the country eventually began to run the story of Sgt. Woodard and</a:t>
            </a:r>
          </a:p>
          <a:p>
            <a:r>
              <a:rPr lang="en-US" sz="2400" dirty="0" smtClean="0"/>
              <a:t>The National Association for the Advancement of Colored People (NAACP) worked to publicize the story of Sgt. Woodard and to press the State of South Carolina to investigate and prosecute</a:t>
            </a:r>
          </a:p>
          <a:p>
            <a:r>
              <a:rPr lang="en-US" sz="2400" dirty="0" smtClean="0"/>
              <a:t>On his ABC radio broadcast, Orson Welles (best known for </a:t>
            </a:r>
            <a:r>
              <a:rPr lang="en-US" sz="2400" i="1" dirty="0" smtClean="0"/>
              <a:t>Citizen Kane</a:t>
            </a:r>
            <a:r>
              <a:rPr lang="en-US" sz="2400" dirty="0" smtClean="0"/>
              <a:t>), broadcast the story of Sgt. Woodard on at least four occasions, including, on the July 28, 1946 broadcast, describing the  reaction of the South Carolina government as “intolerable and shameful.”</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18</a:t>
            </a:fld>
            <a:endParaRPr lang="en-US" altLang="en-US"/>
          </a:p>
        </p:txBody>
      </p:sp>
    </p:spTree>
    <p:extLst>
      <p:ext uri="{BB962C8B-B14F-4D97-AF65-F5344CB8AC3E}">
        <p14:creationId xmlns:p14="http://schemas.microsoft.com/office/powerpoint/2010/main" val="976441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AND AT THE HIGHEST LEVELS…</a:t>
            </a:r>
            <a:endParaRPr lang="en-US" sz="2400" dirty="0"/>
          </a:p>
        </p:txBody>
      </p:sp>
      <p:sp>
        <p:nvSpPr>
          <p:cNvPr id="3" name="Content Placeholder 2"/>
          <p:cNvSpPr>
            <a:spLocks noGrp="1"/>
          </p:cNvSpPr>
          <p:nvPr>
            <p:ph idx="1"/>
          </p:nvPr>
        </p:nvSpPr>
        <p:spPr/>
        <p:txBody>
          <a:bodyPr/>
          <a:lstStyle/>
          <a:p>
            <a:pPr marL="0" indent="0">
              <a:buNone/>
            </a:pPr>
            <a:r>
              <a:rPr lang="en-US" sz="2400" dirty="0" smtClean="0"/>
              <a:t>On September 19, 1946, NAACP Executive Secretary Walter Francis White </a:t>
            </a:r>
            <a:r>
              <a:rPr lang="en-US" sz="2400" dirty="0"/>
              <a:t>met with President Harry </a:t>
            </a:r>
            <a:r>
              <a:rPr lang="en-US" sz="2400" dirty="0" smtClean="0"/>
              <a:t>Truman in the White House Oval Office to discuss the Woodard case.</a:t>
            </a:r>
          </a:p>
          <a:p>
            <a:pPr marL="0" indent="0">
              <a:buNone/>
            </a:pPr>
            <a:endParaRPr lang="en-US" sz="2400" dirty="0"/>
          </a:p>
          <a:p>
            <a:pPr marL="0" indent="0">
              <a:buNone/>
            </a:pPr>
            <a:r>
              <a:rPr lang="en-US" sz="2400" dirty="0" smtClean="0"/>
              <a:t>The events were presented to the President in the context of the failure of the officials of South Carolina “</a:t>
            </a:r>
            <a:r>
              <a:rPr lang="en-US" sz="2400" i="1" dirty="0" smtClean="0"/>
              <a:t>doing nothing for seven months.”</a:t>
            </a:r>
          </a:p>
          <a:p>
            <a:pPr marL="0" indent="0">
              <a:buNone/>
            </a:pPr>
            <a:endParaRPr lang="en-US" sz="2400" dirty="0"/>
          </a:p>
          <a:p>
            <a:pPr marL="0" indent="0">
              <a:buNone/>
            </a:pPr>
            <a:r>
              <a:rPr lang="en-US" sz="2400" dirty="0" smtClean="0"/>
              <a:t>According to White, when President Truman heard these reports, “</a:t>
            </a:r>
            <a:r>
              <a:rPr lang="en-US" sz="2400" i="1" dirty="0" smtClean="0"/>
              <a:t>he exploded</a:t>
            </a:r>
            <a:r>
              <a:rPr lang="en-US" sz="2400" dirty="0" smtClean="0"/>
              <a:t>.” </a:t>
            </a:r>
          </a:p>
          <a:p>
            <a:pPr marL="0" indent="0">
              <a:buNone/>
            </a:pPr>
            <a:endParaRPr lang="en-US" sz="2400" dirty="0" smtClean="0"/>
          </a:p>
          <a:p>
            <a:pPr marL="0" indent="0">
              <a:buNone/>
            </a:pPr>
            <a:endParaRPr lang="en-US" sz="1600" b="0" dirty="0" smtClean="0"/>
          </a:p>
          <a:p>
            <a:pPr marL="0" indent="0">
              <a:buNone/>
            </a:pPr>
            <a:r>
              <a:rPr lang="en-US" sz="1800" b="0" dirty="0" smtClean="0"/>
              <a:t>						          Harry Truman</a:t>
            </a:r>
            <a:endParaRPr lang="en-US" sz="18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19</a:t>
            </a:fld>
            <a:endParaRPr lang="en-US" altLang="en-US"/>
          </a:p>
        </p:txBody>
      </p:sp>
      <p:pic>
        <p:nvPicPr>
          <p:cNvPr id="5" name="Picture 4" descr="Image result for President Harry Truma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5562600"/>
            <a:ext cx="1066800" cy="1295400"/>
          </a:xfrm>
          <a:prstGeom prst="rect">
            <a:avLst/>
          </a:prstGeom>
          <a:noFill/>
          <a:ln>
            <a:noFill/>
          </a:ln>
        </p:spPr>
      </p:pic>
    </p:spTree>
    <p:extLst>
      <p:ext uri="{BB962C8B-B14F-4D97-AF65-F5344CB8AC3E}">
        <p14:creationId xmlns:p14="http://schemas.microsoft.com/office/powerpoint/2010/main" val="207828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B8CA3D-9C1C-4ED0-BF08-C7594E2D2C71}" type="slidenum">
              <a:rPr lang="en-US" altLang="en-US"/>
              <a:pPr/>
              <a:t>2</a:t>
            </a:fld>
            <a:endParaRPr lang="en-US" altLang="en-US"/>
          </a:p>
        </p:txBody>
      </p:sp>
      <p:sp>
        <p:nvSpPr>
          <p:cNvPr id="4098" name="Rectangle 2"/>
          <p:cNvSpPr>
            <a:spLocks noGrp="1" noChangeArrowheads="1"/>
          </p:cNvSpPr>
          <p:nvPr>
            <p:ph type="title"/>
          </p:nvPr>
        </p:nvSpPr>
        <p:spPr/>
        <p:txBody>
          <a:bodyPr/>
          <a:lstStyle/>
          <a:p>
            <a:pPr algn="ctr"/>
            <a:r>
              <a:rPr lang="en-US" altLang="en-US" sz="2400" dirty="0" smtClean="0"/>
              <a:t>OVERVIEW</a:t>
            </a:r>
            <a:endParaRPr lang="en-US" altLang="en-US" sz="2400" dirty="0"/>
          </a:p>
        </p:txBody>
      </p:sp>
      <p:sp>
        <p:nvSpPr>
          <p:cNvPr id="4099" name="Rectangle 3"/>
          <p:cNvSpPr>
            <a:spLocks noGrp="1" noChangeArrowheads="1"/>
          </p:cNvSpPr>
          <p:nvPr>
            <p:ph type="body" idx="1"/>
          </p:nvPr>
        </p:nvSpPr>
        <p:spPr/>
        <p:txBody>
          <a:bodyPr/>
          <a:lstStyle/>
          <a:p>
            <a:r>
              <a:rPr lang="en-US" altLang="en-US" sz="2400" dirty="0" smtClean="0"/>
              <a:t>Review the images that have shaped the public perception of the relationship between the Civil Rights movement and law enforcement officers.</a:t>
            </a:r>
          </a:p>
          <a:p>
            <a:r>
              <a:rPr lang="en-US" altLang="en-US" sz="2400" dirty="0" smtClean="0"/>
              <a:t>Examine events in the relationship between specific law enforcement officials and African-Americans that had direct impact on events that began the modern Civil Rights movement.</a:t>
            </a:r>
          </a:p>
          <a:p>
            <a:r>
              <a:rPr lang="en-US" altLang="en-US" sz="2400" dirty="0" smtClean="0"/>
              <a:t>Discuss contemporary law enforcement efforts to improve relationships with various communities and improving technologies, given a nation with changing demographics </a:t>
            </a:r>
            <a:endParaRPr lang="en-US" alt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AFTERMATH OF THE MEETING WITH THE PRESIDENT </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response of President Truman was swift:</a:t>
            </a:r>
          </a:p>
          <a:p>
            <a:r>
              <a:rPr lang="en-US" sz="2400" dirty="0"/>
              <a:t>The following day, </a:t>
            </a:r>
            <a:r>
              <a:rPr lang="en-US" sz="2400" dirty="0" smtClean="0"/>
              <a:t>the President </a:t>
            </a:r>
            <a:r>
              <a:rPr lang="en-US" sz="2400" dirty="0"/>
              <a:t>wrote a letter </a:t>
            </a:r>
            <a:r>
              <a:rPr lang="en-US" sz="2400" dirty="0" smtClean="0"/>
              <a:t>to U.S. </a:t>
            </a:r>
            <a:r>
              <a:rPr lang="en-US" sz="2400" dirty="0"/>
              <a:t>Attorney General Tom C. Clark demanding that action be taken to address South Carolina’s apparent reluctance to try the case. </a:t>
            </a:r>
            <a:endParaRPr lang="en-US" sz="2400" dirty="0" smtClean="0"/>
          </a:p>
          <a:p>
            <a:r>
              <a:rPr lang="en-US" sz="2400" dirty="0" smtClean="0"/>
              <a:t>Six </a:t>
            </a:r>
            <a:r>
              <a:rPr lang="en-US" sz="2400" dirty="0"/>
              <a:t>days later, on September 26, </a:t>
            </a:r>
            <a:r>
              <a:rPr lang="en-US" sz="2400" dirty="0" smtClean="0"/>
              <a:t>1946 President Truman </a:t>
            </a:r>
            <a:r>
              <a:rPr lang="en-US" sz="2400" dirty="0"/>
              <a:t>directed the United States Department of Justice to open an investigation on the case. </a:t>
            </a:r>
            <a:endParaRPr lang="en-US" sz="2400" dirty="0" smtClean="0"/>
          </a:p>
          <a:p>
            <a:r>
              <a:rPr lang="en-US" sz="2400" dirty="0"/>
              <a:t>A short investigation ensued, and on October 2</a:t>
            </a:r>
            <a:r>
              <a:rPr lang="en-US" sz="2400" dirty="0" smtClean="0"/>
              <a:t>, 1946 Chief Shull </a:t>
            </a:r>
            <a:r>
              <a:rPr lang="en-US" sz="2400" dirty="0"/>
              <a:t>and several of his officers were indicted in U.S. District Court in Columbia, South Carolina. </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20</a:t>
            </a:fld>
            <a:endParaRPr lang="en-US" altLang="en-US"/>
          </a:p>
        </p:txBody>
      </p:sp>
    </p:spTree>
    <p:extLst>
      <p:ext uri="{BB962C8B-B14F-4D97-AF65-F5344CB8AC3E}">
        <p14:creationId xmlns:p14="http://schemas.microsoft.com/office/powerpoint/2010/main" val="2648120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BATESBURG, SC POLICE CHIEF LYNWOOD SHULL</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21</a:t>
            </a:fld>
            <a:endParaRPr lang="en-US"/>
          </a:p>
        </p:txBody>
      </p:sp>
      <p:pic>
        <p:nvPicPr>
          <p:cNvPr id="7" name="Content Placeholder 6" descr="Image result for linwood shull"/>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343275" y="2905125"/>
            <a:ext cx="2533650" cy="18097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ABOUT THE TRIAL…</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trial was prosecuted at the federal level because </a:t>
            </a:r>
          </a:p>
          <a:p>
            <a:r>
              <a:rPr lang="en-US" sz="2400" dirty="0" smtClean="0"/>
              <a:t>the </a:t>
            </a:r>
            <a:r>
              <a:rPr lang="en-US" sz="2400" dirty="0"/>
              <a:t>beating had occurred at a bus stop on federal </a:t>
            </a:r>
            <a:r>
              <a:rPr lang="en-US" sz="2400" dirty="0" smtClean="0"/>
              <a:t>property</a:t>
            </a:r>
          </a:p>
          <a:p>
            <a:r>
              <a:rPr lang="en-US" sz="2400" dirty="0" smtClean="0"/>
              <a:t>at </a:t>
            </a:r>
            <a:r>
              <a:rPr lang="en-US" sz="2400" dirty="0"/>
              <a:t>the time of the assault, Woodard was </a:t>
            </a:r>
            <a:r>
              <a:rPr lang="en-US" sz="2400" dirty="0" smtClean="0"/>
              <a:t>still in uniform</a:t>
            </a:r>
          </a:p>
          <a:p>
            <a:pPr marL="0" indent="0">
              <a:buNone/>
            </a:pPr>
            <a:r>
              <a:rPr lang="en-US" sz="2400" dirty="0" smtClean="0"/>
              <a:t>The </a:t>
            </a:r>
            <a:r>
              <a:rPr lang="en-US" sz="2400" dirty="0"/>
              <a:t>local U.S. Attorney charged with handling the case failed to interview anyone except the bus </a:t>
            </a:r>
            <a:r>
              <a:rPr lang="en-US" sz="2400" dirty="0" smtClean="0"/>
              <a:t>driver, causing the presiding official, </a:t>
            </a:r>
            <a:r>
              <a:rPr lang="en-US" sz="2400" dirty="0"/>
              <a:t>Judge Julius </a:t>
            </a:r>
            <a:r>
              <a:rPr lang="en-US" sz="2400" dirty="0" err="1"/>
              <a:t>Waties</a:t>
            </a:r>
            <a:r>
              <a:rPr lang="en-US" sz="2400" dirty="0"/>
              <a:t> </a:t>
            </a:r>
            <a:r>
              <a:rPr lang="en-US" sz="2400" dirty="0" smtClean="0"/>
              <a:t>Waring </a:t>
            </a:r>
            <a:r>
              <a:rPr lang="en-US" sz="2400" dirty="0"/>
              <a:t>to comment </a:t>
            </a:r>
            <a:r>
              <a:rPr lang="en-US" sz="2400" i="1" dirty="0"/>
              <a:t>“I was shocked by the hypocrisy of my government…in submitting that </a:t>
            </a:r>
            <a:r>
              <a:rPr lang="en-US" sz="2400" i="1" dirty="0" smtClean="0"/>
              <a:t>disgraceful </a:t>
            </a:r>
            <a:r>
              <a:rPr lang="en-US" sz="2400" i="1" dirty="0"/>
              <a:t>case</a:t>
            </a:r>
            <a:r>
              <a:rPr lang="en-US" sz="2400" i="1" dirty="0" smtClean="0"/>
              <a:t>….”</a:t>
            </a:r>
          </a:p>
          <a:p>
            <a:pPr marL="0" indent="0">
              <a:buNone/>
            </a:pPr>
            <a:r>
              <a:rPr lang="en-US" sz="2400" dirty="0"/>
              <a:t>During the trial, the defense attorney also stated to </a:t>
            </a:r>
            <a:r>
              <a:rPr lang="en-US" sz="2400" dirty="0" smtClean="0"/>
              <a:t>the all-white federal </a:t>
            </a:r>
            <a:r>
              <a:rPr lang="en-US" sz="2400" dirty="0"/>
              <a:t>jury that </a:t>
            </a:r>
            <a:r>
              <a:rPr lang="en-US" sz="2400" i="1" dirty="0"/>
              <a:t>“if you rule against Shull, then let this South Carolina secede again.” </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22</a:t>
            </a:fld>
            <a:endParaRPr lang="en-US" altLang="en-US"/>
          </a:p>
        </p:txBody>
      </p:sp>
    </p:spTree>
    <p:extLst>
      <p:ext uri="{BB962C8B-B14F-4D97-AF65-F5344CB8AC3E}">
        <p14:creationId xmlns:p14="http://schemas.microsoft.com/office/powerpoint/2010/main" val="294303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VERDICT</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On </a:t>
            </a:r>
            <a:r>
              <a:rPr lang="en-US" sz="2400" dirty="0"/>
              <a:t>November 5</a:t>
            </a:r>
            <a:r>
              <a:rPr lang="en-US" sz="2400" dirty="0" smtClean="0"/>
              <a:t>, 1946, after about </a:t>
            </a:r>
            <a:r>
              <a:rPr lang="en-US" sz="2400" dirty="0"/>
              <a:t>thirty minutes of deliberation, Shull was found not guilty on all charges despite his admission that he had blinded Woodard. </a:t>
            </a:r>
            <a:endParaRPr lang="en-US" sz="2400" dirty="0" smtClean="0"/>
          </a:p>
          <a:p>
            <a:pPr marL="0" indent="0">
              <a:buNone/>
            </a:pPr>
            <a:endParaRPr lang="en-US" sz="2400" dirty="0"/>
          </a:p>
          <a:p>
            <a:pPr marL="0" indent="0">
              <a:buNone/>
            </a:pPr>
            <a:r>
              <a:rPr lang="en-US" sz="2400" dirty="0" smtClean="0"/>
              <a:t>The </a:t>
            </a:r>
            <a:r>
              <a:rPr lang="en-US" sz="2400" dirty="0"/>
              <a:t>courtroom broke into applause upon hearing the verdict</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23</a:t>
            </a:fld>
            <a:endParaRPr lang="en-US" altLang="en-US"/>
          </a:p>
        </p:txBody>
      </p:sp>
    </p:spTree>
    <p:extLst>
      <p:ext uri="{BB962C8B-B14F-4D97-AF65-F5344CB8AC3E}">
        <p14:creationId xmlns:p14="http://schemas.microsoft.com/office/powerpoint/2010/main" val="3991469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PRESIDENTIAL RESPONSE…</a:t>
            </a:r>
            <a:endParaRPr lang="en-US" sz="2400" dirty="0"/>
          </a:p>
        </p:txBody>
      </p:sp>
      <p:sp>
        <p:nvSpPr>
          <p:cNvPr id="3" name="Content Placeholder 2"/>
          <p:cNvSpPr>
            <a:spLocks noGrp="1"/>
          </p:cNvSpPr>
          <p:nvPr>
            <p:ph idx="1"/>
          </p:nvPr>
        </p:nvSpPr>
        <p:spPr/>
        <p:txBody>
          <a:bodyPr/>
          <a:lstStyle/>
          <a:p>
            <a:pPr marL="0" indent="0">
              <a:buNone/>
            </a:pPr>
            <a:r>
              <a:rPr lang="en-US" sz="2400" dirty="0" smtClean="0"/>
              <a:t>President Truman was deeply troubled by the events surrounding the attack on Woodard and</a:t>
            </a:r>
          </a:p>
          <a:p>
            <a:r>
              <a:rPr lang="en-US" sz="2400" dirty="0" smtClean="0"/>
              <a:t>In 1947</a:t>
            </a:r>
            <a:r>
              <a:rPr lang="en-US" sz="2400" dirty="0"/>
              <a:t>, </a:t>
            </a:r>
            <a:r>
              <a:rPr lang="en-US" sz="2400" dirty="0" smtClean="0"/>
              <a:t>appointed </a:t>
            </a:r>
            <a:r>
              <a:rPr lang="en-US" sz="2400" dirty="0"/>
              <a:t>the President's Committee on Civil Rights. </a:t>
            </a:r>
            <a:endParaRPr lang="en-US" sz="2400" dirty="0" smtClean="0"/>
          </a:p>
          <a:p>
            <a:r>
              <a:rPr lang="en-US" sz="2400" dirty="0" smtClean="0"/>
              <a:t>Issued </a:t>
            </a:r>
            <a:r>
              <a:rPr lang="en-US" sz="2400" dirty="0"/>
              <a:t>Executive Order No. 9981 on July </a:t>
            </a:r>
            <a:r>
              <a:rPr lang="en-US" sz="2400" dirty="0" smtClean="0"/>
              <a:t>26, 1948 which </a:t>
            </a:r>
            <a:r>
              <a:rPr lang="en-US" sz="2400" dirty="0"/>
              <a:t>stated that </a:t>
            </a:r>
            <a:r>
              <a:rPr lang="en-US" sz="2400" b="1" i="1" dirty="0"/>
              <a:t>"It is hereby declared to be the policy of the President that there shall be equality of treatment and opportunity for all persons in the armed services without regard to race, color, religion, or national origin." </a:t>
            </a:r>
            <a:endParaRPr lang="en-US" sz="2400" b="1" i="1" dirty="0" smtClean="0"/>
          </a:p>
          <a:p>
            <a:r>
              <a:rPr lang="en-US" sz="2400" dirty="0" smtClean="0"/>
              <a:t>Established </a:t>
            </a:r>
            <a:r>
              <a:rPr lang="en-US" sz="2400" dirty="0"/>
              <a:t>the President's Committee on </a:t>
            </a:r>
            <a:r>
              <a:rPr lang="en-US" sz="2400" dirty="0" smtClean="0"/>
              <a:t>        Equality </a:t>
            </a:r>
            <a:r>
              <a:rPr lang="en-US" sz="2400" dirty="0"/>
              <a:t>of Treatment and opportunity in the </a:t>
            </a:r>
            <a:r>
              <a:rPr lang="en-US" sz="2400" dirty="0" smtClean="0"/>
              <a:t>       Armed </a:t>
            </a:r>
            <a:r>
              <a:rPr lang="en-US" sz="2400" dirty="0"/>
              <a:t>Services (</a:t>
            </a:r>
            <a:r>
              <a:rPr lang="en-US" sz="2400" dirty="0" err="1"/>
              <a:t>Fahy</a:t>
            </a:r>
            <a:r>
              <a:rPr lang="en-US" sz="2400" dirty="0"/>
              <a:t> Committee). </a:t>
            </a:r>
          </a:p>
          <a:p>
            <a:pPr>
              <a:buNone/>
            </a:pPr>
            <a:r>
              <a:rPr lang="en-US" sz="2000" b="0" dirty="0" smtClean="0"/>
              <a:t>						          Hon. Charles </a:t>
            </a:r>
            <a:r>
              <a:rPr lang="en-US" sz="2000" b="0" dirty="0" err="1" smtClean="0"/>
              <a:t>Fahy</a:t>
            </a:r>
            <a:endParaRPr lang="en-US" sz="20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24</a:t>
            </a:fld>
            <a:endParaRPr lang="en-US" altLang="en-US"/>
          </a:p>
        </p:txBody>
      </p:sp>
      <p:pic>
        <p:nvPicPr>
          <p:cNvPr id="5" name="Picture 4" descr="Charles Fahy - Project Gutenberg etext 2058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5334000"/>
            <a:ext cx="1219200" cy="1524000"/>
          </a:xfrm>
          <a:prstGeom prst="rect">
            <a:avLst/>
          </a:prstGeom>
          <a:noFill/>
          <a:ln>
            <a:noFill/>
          </a:ln>
        </p:spPr>
      </p:pic>
    </p:spTree>
    <p:extLst>
      <p:ext uri="{BB962C8B-B14F-4D97-AF65-F5344CB8AC3E}">
        <p14:creationId xmlns:p14="http://schemas.microsoft.com/office/powerpoint/2010/main" val="41272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i="1" dirty="0" smtClean="0"/>
              <a:t>QUID PRO QUO</a:t>
            </a:r>
            <a:r>
              <a:rPr lang="en-US" sz="2400" dirty="0" smtClean="0"/>
              <a:t>…</a:t>
            </a:r>
            <a:endParaRPr lang="en-US" sz="2400" dirty="0"/>
          </a:p>
        </p:txBody>
      </p:sp>
      <p:sp>
        <p:nvSpPr>
          <p:cNvPr id="3" name="Content Placeholder 2"/>
          <p:cNvSpPr>
            <a:spLocks noGrp="1"/>
          </p:cNvSpPr>
          <p:nvPr>
            <p:ph idx="1"/>
          </p:nvPr>
        </p:nvSpPr>
        <p:spPr/>
        <p:txBody>
          <a:bodyPr/>
          <a:lstStyle/>
          <a:p>
            <a:pPr marL="0" indent="0">
              <a:buNone/>
            </a:pPr>
            <a:r>
              <a:rPr lang="en-US" sz="2400" dirty="0" smtClean="0"/>
              <a:t>Recall, that there was no uniform approach to racial issues and law enforcement in the post-World War II period. In Atlanta, GA, for example, one area of protests centered around a demand for the hiring of African-American police officers.</a:t>
            </a:r>
          </a:p>
          <a:p>
            <a:pPr marL="0" indent="0">
              <a:buNone/>
            </a:pPr>
            <a:endParaRPr lang="en-US" sz="2400" dirty="0"/>
          </a:p>
          <a:p>
            <a:pPr marL="0" indent="0">
              <a:buNone/>
            </a:pPr>
            <a:r>
              <a:rPr lang="en-US" sz="2400" dirty="0" smtClean="0"/>
              <a:t>Following demonstrations that focused on police brutality, Mayor </a:t>
            </a:r>
            <a:r>
              <a:rPr lang="en-US" sz="2400" dirty="0"/>
              <a:t>William Hartsfield finally agreed to hire eight African American police officers in 1948 after black leaders guaranteed thousands of votes for his reelection. </a:t>
            </a:r>
            <a:endParaRPr lang="en-US" sz="2400" dirty="0" smtClean="0"/>
          </a:p>
          <a:p>
            <a:pPr marL="0" indent="0">
              <a:buNone/>
            </a:pPr>
            <a:endParaRPr lang="en-US" sz="2400" dirty="0" smtClean="0"/>
          </a:p>
          <a:p>
            <a:pPr marL="0" indent="0">
              <a:buNone/>
            </a:pPr>
            <a:endParaRPr lang="en-US" sz="1800" dirty="0" smtClean="0"/>
          </a:p>
          <a:p>
            <a:pPr marL="0" indent="0">
              <a:buNone/>
            </a:pPr>
            <a:r>
              <a:rPr lang="en-US" sz="1800" b="0" dirty="0" smtClean="0"/>
              <a:t>					            William Hartsfield</a:t>
            </a:r>
            <a:endParaRPr lang="en-US" sz="18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25</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5617528"/>
            <a:ext cx="1447800" cy="1240472"/>
          </a:xfrm>
          <a:prstGeom prst="rect">
            <a:avLst/>
          </a:prstGeom>
          <a:noFill/>
          <a:ln>
            <a:noFill/>
          </a:ln>
        </p:spPr>
      </p:pic>
    </p:spTree>
    <p:extLst>
      <p:ext uri="{BB962C8B-B14F-4D97-AF65-F5344CB8AC3E}">
        <p14:creationId xmlns:p14="http://schemas.microsoft.com/office/powerpoint/2010/main" val="1600872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BUT THERE WERE LIMITATIONS…</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Though hired as officers of the Atlanta Police Department, the </a:t>
            </a:r>
            <a:r>
              <a:rPr lang="en-US" sz="2400" dirty="0"/>
              <a:t>city's first black policemen </a:t>
            </a:r>
            <a:endParaRPr lang="en-US" sz="2400" dirty="0" smtClean="0"/>
          </a:p>
          <a:p>
            <a:r>
              <a:rPr lang="en-US" sz="2400" dirty="0" smtClean="0"/>
              <a:t>could </a:t>
            </a:r>
            <a:r>
              <a:rPr lang="en-US" sz="2400" dirty="0"/>
              <a:t>not arrest white suspects </a:t>
            </a:r>
            <a:endParaRPr lang="en-US" sz="2400" dirty="0" smtClean="0"/>
          </a:p>
          <a:p>
            <a:r>
              <a:rPr lang="en-US" sz="2400" dirty="0" smtClean="0"/>
              <a:t>were </a:t>
            </a:r>
            <a:r>
              <a:rPr lang="en-US" sz="2400" dirty="0"/>
              <a:t>initially stationed at the Butler Street </a:t>
            </a:r>
            <a:r>
              <a:rPr lang="en-US" sz="2400" dirty="0" smtClean="0"/>
              <a:t>YMCA, a facility known informally as the “Black City Hall,” </a:t>
            </a:r>
            <a:r>
              <a:rPr lang="en-US" sz="2400" dirty="0"/>
              <a:t>to avoid racial tension at police headquarters</a:t>
            </a:r>
            <a:r>
              <a:rPr lang="en-US" sz="2400" dirty="0" smtClean="0"/>
              <a:t>.</a:t>
            </a:r>
          </a:p>
          <a:p>
            <a:endParaRPr lang="en-US" sz="2400" dirty="0"/>
          </a:p>
          <a:p>
            <a:endParaRPr lang="en-US" sz="2400" dirty="0" smtClean="0"/>
          </a:p>
          <a:p>
            <a:pPr>
              <a:buNone/>
            </a:pPr>
            <a:r>
              <a:rPr lang="en-US" sz="1800" b="0" dirty="0" smtClean="0"/>
              <a:t>					</a:t>
            </a:r>
          </a:p>
          <a:p>
            <a:pPr>
              <a:buNone/>
            </a:pPr>
            <a:r>
              <a:rPr lang="en-US" sz="1800" b="0" dirty="0"/>
              <a:t>	</a:t>
            </a:r>
            <a:r>
              <a:rPr lang="en-US" sz="1800" b="0" dirty="0" smtClean="0"/>
              <a:t>				Butler Street YMCA	</a:t>
            </a:r>
          </a:p>
          <a:p>
            <a:pPr>
              <a:buNone/>
            </a:pPr>
            <a:r>
              <a:rPr lang="en-US" sz="1800" b="0" dirty="0" smtClean="0"/>
              <a:t>					 in 1920</a:t>
            </a:r>
          </a:p>
          <a:p>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26</a:t>
            </a:fld>
            <a:endParaRPr lang="en-US" altLang="en-US"/>
          </a:p>
        </p:txBody>
      </p:sp>
      <p:pic>
        <p:nvPicPr>
          <p:cNvPr id="5" name="Picture 4" descr="http://www.aaregistry.org/aareg_files/event_images/ButlerStreetYMCAAtlanta1920.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875" y="5314950"/>
            <a:ext cx="2143125" cy="1543050"/>
          </a:xfrm>
          <a:prstGeom prst="rect">
            <a:avLst/>
          </a:prstGeom>
          <a:noFill/>
          <a:ln>
            <a:noFill/>
          </a:ln>
        </p:spPr>
      </p:pic>
    </p:spTree>
    <p:extLst>
      <p:ext uri="{BB962C8B-B14F-4D97-AF65-F5344CB8AC3E}">
        <p14:creationId xmlns:p14="http://schemas.microsoft.com/office/powerpoint/2010/main" val="4015768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 BEFORE BIRMINGHAM, THE ALBANY (GA) MOVEMENT</a:t>
            </a:r>
            <a:endParaRPr lang="en-US" sz="2400" dirty="0"/>
          </a:p>
        </p:txBody>
      </p:sp>
      <p:sp>
        <p:nvSpPr>
          <p:cNvPr id="3" name="Content Placeholder 2"/>
          <p:cNvSpPr>
            <a:spLocks noGrp="1"/>
          </p:cNvSpPr>
          <p:nvPr>
            <p:ph idx="1"/>
          </p:nvPr>
        </p:nvSpPr>
        <p:spPr/>
        <p:txBody>
          <a:bodyPr/>
          <a:lstStyle/>
          <a:p>
            <a:pPr marL="0" indent="0">
              <a:buNone/>
            </a:pPr>
            <a:r>
              <a:rPr lang="en-US" sz="2400" dirty="0" smtClean="0"/>
              <a:t>In </a:t>
            </a:r>
            <a:r>
              <a:rPr lang="en-US" sz="2400" dirty="0"/>
              <a:t>November 1961, residents of Albany, Georgia, launched an ambitious campaign to eliminate segregation in all facets of local life. The movement captured national attention one month later when local leaders invited Martin Luther King, Jr. to join the protest</a:t>
            </a:r>
            <a:r>
              <a:rPr lang="en-US" sz="2400" dirty="0" smtClean="0"/>
              <a:t>.</a:t>
            </a:r>
          </a:p>
          <a:p>
            <a:pPr marL="0" indent="0">
              <a:buNone/>
            </a:pPr>
            <a:endParaRPr lang="en-US" sz="2400" dirty="0"/>
          </a:p>
          <a:p>
            <a:pPr marL="0" indent="0">
              <a:buNone/>
            </a:pPr>
            <a:r>
              <a:rPr lang="en-US" sz="2400" dirty="0" smtClean="0"/>
              <a:t>News of the invitation reached Albany Police Chief Laurie Pritchett, an Army veteran who had attended Auburn University and South Georgia College. He graduated from the National Academy of the Federal Bureau of Investigation and the Southern Police Institute at the University of Louisville.</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27</a:t>
            </a:fld>
            <a:endParaRPr lang="en-US" altLang="en-US"/>
          </a:p>
        </p:txBody>
      </p:sp>
    </p:spTree>
    <p:extLst>
      <p:ext uri="{BB962C8B-B14F-4D97-AF65-F5344CB8AC3E}">
        <p14:creationId xmlns:p14="http://schemas.microsoft.com/office/powerpoint/2010/main" val="3301529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MARTIN LUTHER KING WITH ALBANY, GA </a:t>
            </a:r>
            <a:br>
              <a:rPr lang="en-US" sz="2400" dirty="0" smtClean="0"/>
            </a:br>
            <a:r>
              <a:rPr lang="en-US" sz="2400" dirty="0" smtClean="0"/>
              <a:t>POLICE CHIEF LAURIE PRITCHETT</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28</a:t>
            </a:fld>
            <a:endParaRPr lang="en-US" altLang="en-US"/>
          </a:p>
        </p:txBody>
      </p:sp>
      <p:pic>
        <p:nvPicPr>
          <p:cNvPr id="5" name="irc_mi" descr="https://puserscontentstorage.blob.core.windows.net/userimages/0dc27a05-9c4a-4afe-ab44-902b411096f6/7624f541-28ba-45fe-8d35-a1ffee9fb263image32.jpeg">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438400"/>
            <a:ext cx="1965960" cy="2057400"/>
          </a:xfrm>
          <a:prstGeom prst="rect">
            <a:avLst/>
          </a:prstGeom>
          <a:noFill/>
          <a:ln>
            <a:noFill/>
          </a:ln>
        </p:spPr>
      </p:pic>
    </p:spTree>
    <p:extLst>
      <p:ext uri="{BB962C8B-B14F-4D97-AF65-F5344CB8AC3E}">
        <p14:creationId xmlns:p14="http://schemas.microsoft.com/office/powerpoint/2010/main" val="7701435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STRATEGY OF NON-VIOLENCE</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Police Chief Pritchett, who, like King, was familiar with the strategies of Gandhi, saw the non-violent approach to demonstrators as an effective strategy to end the campaign in Albany before the demonstrators could secure gains</a:t>
            </a:r>
          </a:p>
          <a:p>
            <a:r>
              <a:rPr lang="en-US" sz="2400" dirty="0" smtClean="0"/>
              <a:t>Passive law enforcement would allow the movement to fail</a:t>
            </a:r>
          </a:p>
          <a:p>
            <a:r>
              <a:rPr lang="en-US" sz="2400" dirty="0" smtClean="0"/>
              <a:t>Officers being trained in non-violence frustrated King</a:t>
            </a:r>
          </a:p>
          <a:p>
            <a:r>
              <a:rPr lang="en-US" sz="2400" dirty="0" smtClean="0"/>
              <a:t>Lack of violent confrontations prevented negative publicity</a:t>
            </a:r>
          </a:p>
          <a:p>
            <a:pPr marL="0" indent="0">
              <a:buNone/>
            </a:pPr>
            <a:r>
              <a:rPr lang="en-US" sz="2400" dirty="0"/>
              <a:t>	</a:t>
            </a:r>
            <a:r>
              <a:rPr lang="en-US" sz="2400" dirty="0" smtClean="0"/>
              <a:t>			</a:t>
            </a:r>
            <a:r>
              <a:rPr lang="en-US" sz="2000" i="1" dirty="0" smtClean="0"/>
              <a:t>Documenting the American South </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29</a:t>
            </a:fld>
            <a:endParaRPr lang="en-US" altLang="en-US"/>
          </a:p>
        </p:txBody>
      </p:sp>
    </p:spTree>
    <p:extLst>
      <p:ext uri="{BB962C8B-B14F-4D97-AF65-F5344CB8AC3E}">
        <p14:creationId xmlns:p14="http://schemas.microsoft.com/office/powerpoint/2010/main" val="26092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THEME THROUGHOUT…</a:t>
            </a:r>
            <a:endParaRPr lang="en-US" sz="2400" dirty="0"/>
          </a:p>
        </p:txBody>
      </p:sp>
      <p:sp>
        <p:nvSpPr>
          <p:cNvPr id="3" name="Content Placeholder 2"/>
          <p:cNvSpPr>
            <a:spLocks noGrp="1"/>
          </p:cNvSpPr>
          <p:nvPr>
            <p:ph idx="1"/>
          </p:nvPr>
        </p:nvSpPr>
        <p:spPr/>
        <p:txBody>
          <a:bodyPr/>
          <a:lstStyle/>
          <a:p>
            <a:pPr marL="0" indent="0">
              <a:buNone/>
            </a:pPr>
            <a:r>
              <a:rPr lang="en-US" sz="2400" i="1" dirty="0" smtClean="0"/>
              <a:t>“To say that the minority community has </a:t>
            </a:r>
            <a:r>
              <a:rPr lang="en-US" sz="2400" i="1" dirty="0"/>
              <a:t>a </a:t>
            </a:r>
            <a:r>
              <a:rPr lang="en-US" sz="2400" i="1" dirty="0" smtClean="0"/>
              <a:t>conflicted relationship with </a:t>
            </a:r>
            <a:r>
              <a:rPr lang="en-US" sz="2400" i="1" dirty="0"/>
              <a:t>law </a:t>
            </a:r>
            <a:r>
              <a:rPr lang="en-US" sz="2400" i="1" dirty="0" smtClean="0"/>
              <a:t>enforcement </a:t>
            </a:r>
            <a:r>
              <a:rPr lang="en-US" sz="2400" i="1" dirty="0"/>
              <a:t>is a </a:t>
            </a:r>
            <a:r>
              <a:rPr lang="en-US" sz="2400" i="1" dirty="0" smtClean="0"/>
              <a:t>profound understatement. </a:t>
            </a:r>
            <a:r>
              <a:rPr lang="en-US" sz="2400" i="1" dirty="0"/>
              <a:t>But if </a:t>
            </a:r>
            <a:r>
              <a:rPr lang="en-US" sz="2400" i="1" dirty="0" smtClean="0"/>
              <a:t>you listen closely</a:t>
            </a:r>
            <a:r>
              <a:rPr lang="en-US" sz="2400" i="1" dirty="0"/>
              <a:t>, </a:t>
            </a:r>
            <a:r>
              <a:rPr lang="en-US" sz="2400" i="1" dirty="0" smtClean="0"/>
              <a:t>you can hear </a:t>
            </a:r>
            <a:r>
              <a:rPr lang="en-US" sz="2400" i="1" dirty="0"/>
              <a:t>how often </a:t>
            </a:r>
            <a:r>
              <a:rPr lang="en-US" sz="2400" i="1" dirty="0" smtClean="0"/>
              <a:t>both </a:t>
            </a:r>
            <a:r>
              <a:rPr lang="en-US" sz="2400" i="1" dirty="0"/>
              <a:t>groups </a:t>
            </a:r>
            <a:r>
              <a:rPr lang="en-US" sz="2400" i="1" dirty="0" smtClean="0"/>
              <a:t>are saying the same thing. </a:t>
            </a:r>
          </a:p>
          <a:p>
            <a:pPr marL="0" indent="0">
              <a:buNone/>
            </a:pPr>
            <a:endParaRPr lang="en-US" sz="2400" i="1" dirty="0"/>
          </a:p>
          <a:p>
            <a:pPr marL="0" indent="0">
              <a:buNone/>
            </a:pPr>
            <a:r>
              <a:rPr lang="en-US" sz="2400" i="1" dirty="0" smtClean="0"/>
              <a:t>“Don’t </a:t>
            </a:r>
            <a:r>
              <a:rPr lang="en-US" sz="2400" i="1" dirty="0"/>
              <a:t>look at </a:t>
            </a:r>
            <a:r>
              <a:rPr lang="en-US" sz="2400" i="1" dirty="0" smtClean="0"/>
              <a:t>me and just see </a:t>
            </a:r>
            <a:r>
              <a:rPr lang="en-US" sz="2400" i="1" dirty="0"/>
              <a:t>the </a:t>
            </a:r>
            <a:r>
              <a:rPr lang="en-US" sz="2400" i="1" dirty="0" smtClean="0"/>
              <a:t>uniform</a:t>
            </a:r>
            <a:r>
              <a:rPr lang="en-US" sz="2400" i="1" dirty="0"/>
              <a:t>.” </a:t>
            </a:r>
            <a:endParaRPr lang="en-US" sz="2400" i="1" dirty="0" smtClean="0"/>
          </a:p>
          <a:p>
            <a:pPr marL="0" indent="0">
              <a:buNone/>
            </a:pPr>
            <a:r>
              <a:rPr lang="en-US" sz="2400" i="1" dirty="0" smtClean="0"/>
              <a:t>“Don’t </a:t>
            </a:r>
            <a:r>
              <a:rPr lang="en-US" sz="2400" i="1" dirty="0"/>
              <a:t>look </a:t>
            </a:r>
            <a:r>
              <a:rPr lang="en-US" sz="2400" i="1" dirty="0" smtClean="0"/>
              <a:t>at </a:t>
            </a:r>
            <a:r>
              <a:rPr lang="en-US" sz="2400" i="1" dirty="0"/>
              <a:t>me </a:t>
            </a:r>
            <a:r>
              <a:rPr lang="en-US" sz="2400" i="1" dirty="0" smtClean="0"/>
              <a:t>and assume the worst.” </a:t>
            </a:r>
          </a:p>
          <a:p>
            <a:pPr marL="0" indent="0">
              <a:buNone/>
            </a:pPr>
            <a:endParaRPr lang="en-US" sz="2400" i="1" dirty="0" smtClean="0"/>
          </a:p>
          <a:p>
            <a:pPr marL="0" indent="0">
              <a:buNone/>
            </a:pPr>
            <a:r>
              <a:rPr lang="en-US" sz="2400" i="1" dirty="0" smtClean="0"/>
              <a:t>There is a mutual desire to be understood. We can find commonality from this common ground.”</a:t>
            </a:r>
          </a:p>
          <a:p>
            <a:pPr marL="0" indent="0">
              <a:buNone/>
            </a:pPr>
            <a:r>
              <a:rPr lang="en-US" sz="2400" dirty="0"/>
              <a:t>	</a:t>
            </a:r>
            <a:r>
              <a:rPr lang="en-US" sz="2400" dirty="0" smtClean="0"/>
              <a:t>			</a:t>
            </a:r>
            <a:r>
              <a:rPr lang="en-US" sz="2000" dirty="0" smtClean="0"/>
              <a:t>Loretta Lynch -  April 4, 2014</a:t>
            </a:r>
          </a:p>
          <a:p>
            <a:pPr marL="0" indent="0">
              <a:buNone/>
            </a:pPr>
            <a:r>
              <a:rPr lang="en-US" sz="2000" dirty="0"/>
              <a:t>	</a:t>
            </a:r>
            <a:r>
              <a:rPr lang="en-US" sz="2000" dirty="0" smtClean="0"/>
              <a:t>			(Then) U.S. Attorney for the 						Eastern District of New York</a:t>
            </a:r>
            <a:endParaRPr lang="en-US" sz="20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a:t>
            </a:fld>
            <a:endParaRPr lang="en-US" altLang="en-US"/>
          </a:p>
        </p:txBody>
      </p:sp>
    </p:spTree>
    <p:extLst>
      <p:ext uri="{BB962C8B-B14F-4D97-AF65-F5344CB8AC3E}">
        <p14:creationId xmlns:p14="http://schemas.microsoft.com/office/powerpoint/2010/main" val="3773874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APPROACH IN ALBANY</a:t>
            </a:r>
            <a:endParaRPr lang="en-US" sz="2400" dirty="0"/>
          </a:p>
        </p:txBody>
      </p:sp>
      <p:sp>
        <p:nvSpPr>
          <p:cNvPr id="3" name="Content Placeholder 2"/>
          <p:cNvSpPr>
            <a:spLocks noGrp="1"/>
          </p:cNvSpPr>
          <p:nvPr>
            <p:ph idx="1"/>
          </p:nvPr>
        </p:nvSpPr>
        <p:spPr/>
        <p:txBody>
          <a:bodyPr/>
          <a:lstStyle/>
          <a:p>
            <a:pPr marL="0" indent="0">
              <a:buNone/>
            </a:pPr>
            <a:r>
              <a:rPr lang="en-US" sz="2400" i="1" dirty="0" smtClean="0"/>
              <a:t>“Well</a:t>
            </a:r>
            <a:r>
              <a:rPr lang="en-US" sz="2400" i="1" dirty="0"/>
              <a:t>, </a:t>
            </a:r>
            <a:r>
              <a:rPr lang="en-US" sz="2400" i="1" dirty="0" smtClean="0"/>
              <a:t>…we </a:t>
            </a:r>
            <a:r>
              <a:rPr lang="en-US" sz="2400" i="1" dirty="0"/>
              <a:t>had information that Dr. King was coming into the Albany Movement with the Southern Christian Leadership. And you know his philosophy was non-violence. So we were going on the same philosophy as that. </a:t>
            </a:r>
            <a:endParaRPr lang="en-US" sz="2400" i="1" dirty="0" smtClean="0"/>
          </a:p>
          <a:p>
            <a:pPr marL="0" indent="0">
              <a:buNone/>
            </a:pPr>
            <a:r>
              <a:rPr lang="en-US" sz="2400" i="1" dirty="0" smtClean="0"/>
              <a:t>My </a:t>
            </a:r>
            <a:r>
              <a:rPr lang="en-US" sz="2400" i="1" dirty="0"/>
              <a:t>men would train on non-violence: not that we had police dogs; they were deactivated. The men were instructed that if they were spit upon, cussed, abused in any way of that nature, that they were not to take their </a:t>
            </a:r>
            <a:r>
              <a:rPr lang="en-US" sz="2400" i="1" dirty="0" err="1" smtClean="0"/>
              <a:t>billy</a:t>
            </a:r>
            <a:r>
              <a:rPr lang="en-US" sz="2400" i="1" dirty="0" smtClean="0"/>
              <a:t>-clubs </a:t>
            </a:r>
            <a:r>
              <a:rPr lang="en-US" sz="2400" i="1" dirty="0"/>
              <a:t>out. And they would act in a non-violent approach in that. And this is what they did; you know, there was no </a:t>
            </a:r>
            <a:r>
              <a:rPr lang="en-US" sz="2400" i="1" dirty="0" smtClean="0"/>
              <a:t>bloodshed.”</a:t>
            </a:r>
          </a:p>
          <a:p>
            <a:pPr marL="0" indent="0">
              <a:buNone/>
            </a:pPr>
            <a:r>
              <a:rPr lang="en-US" sz="2400" i="1" dirty="0"/>
              <a:t>	</a:t>
            </a:r>
            <a:r>
              <a:rPr lang="en-US" sz="2400" i="1" dirty="0" smtClean="0"/>
              <a:t>		</a:t>
            </a:r>
            <a:r>
              <a:rPr lang="en-US" sz="2000" dirty="0" smtClean="0"/>
              <a:t>Albany Police Chief Laurie Pritchett</a:t>
            </a:r>
          </a:p>
          <a:p>
            <a:pPr marL="0" indent="0">
              <a:buNone/>
            </a:pPr>
            <a:r>
              <a:rPr lang="en-US" sz="2000" i="1" dirty="0"/>
              <a:t>	</a:t>
            </a:r>
            <a:r>
              <a:rPr lang="en-US" sz="2000" i="1" dirty="0" smtClean="0"/>
              <a:t>		</a:t>
            </a:r>
            <a:r>
              <a:rPr lang="en-US" sz="2000" dirty="0" smtClean="0"/>
              <a:t>April 23, 1976 interview</a:t>
            </a:r>
            <a:endParaRPr lang="en-US" sz="20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30</a:t>
            </a:fld>
            <a:endParaRPr lang="en-US" altLang="en-US"/>
          </a:p>
        </p:txBody>
      </p:sp>
    </p:spTree>
    <p:extLst>
      <p:ext uri="{BB962C8B-B14F-4D97-AF65-F5344CB8AC3E}">
        <p14:creationId xmlns:p14="http://schemas.microsoft.com/office/powerpoint/2010/main" val="119047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PART OF THE EFFORT…</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i="1" dirty="0" smtClean="0"/>
              <a:t>…And </a:t>
            </a:r>
            <a:r>
              <a:rPr lang="en-US" sz="2400" i="1" dirty="0"/>
              <a:t>this incident right here was one that almost ignited </a:t>
            </a:r>
            <a:r>
              <a:rPr lang="en-US" sz="2400" i="1" dirty="0" smtClean="0"/>
              <a:t>Albany</a:t>
            </a:r>
            <a:r>
              <a:rPr lang="en-US" sz="2400" i="1" dirty="0"/>
              <a:t>, Georgia, because all the whites (and we had them </a:t>
            </a:r>
            <a:r>
              <a:rPr lang="en-US" sz="2400" i="1" dirty="0" smtClean="0"/>
              <a:t>in </a:t>
            </a:r>
            <a:r>
              <a:rPr lang="en-US" sz="2400" i="1" dirty="0"/>
              <a:t>there with their lunches, you know, with shotguns in </a:t>
            </a:r>
            <a:r>
              <a:rPr lang="en-US" sz="2400" i="1" dirty="0" smtClean="0"/>
              <a:t>	the </a:t>
            </a:r>
            <a:r>
              <a:rPr lang="en-US" sz="2400" i="1" dirty="0"/>
              <a:t>back of their cars and baseball bats; and they'd bring </a:t>
            </a:r>
            <a:r>
              <a:rPr lang="en-US" sz="2400" i="1" dirty="0" smtClean="0"/>
              <a:t>	the </a:t>
            </a:r>
            <a:r>
              <a:rPr lang="en-US" sz="2400" i="1" dirty="0"/>
              <a:t>kids with lunches and just sit waiting for something </a:t>
            </a:r>
            <a:r>
              <a:rPr lang="en-US" sz="2400" i="1" dirty="0" smtClean="0"/>
              <a:t>so they </a:t>
            </a:r>
            <a:r>
              <a:rPr lang="en-US" sz="2400" i="1" dirty="0"/>
              <a:t>could come out), they figured that when the sheriff </a:t>
            </a:r>
            <a:r>
              <a:rPr lang="en-US" sz="2400" i="1" dirty="0" smtClean="0"/>
              <a:t> did </a:t>
            </a:r>
            <a:r>
              <a:rPr lang="en-US" sz="2400" i="1" dirty="0"/>
              <a:t>this this would give them the right. </a:t>
            </a:r>
            <a:endParaRPr lang="en-US" sz="2400" i="1" dirty="0" smtClean="0"/>
          </a:p>
          <a:p>
            <a:pPr marL="0" indent="0">
              <a:buNone/>
            </a:pPr>
            <a:r>
              <a:rPr lang="en-US" sz="2400" i="1" dirty="0"/>
              <a:t>	</a:t>
            </a:r>
            <a:endParaRPr lang="en-US" sz="2400" i="1" dirty="0" smtClean="0"/>
          </a:p>
          <a:p>
            <a:pPr marL="0" indent="0">
              <a:buNone/>
            </a:pPr>
            <a:r>
              <a:rPr lang="en-US" sz="2400" i="1" dirty="0" smtClean="0"/>
              <a:t>And </a:t>
            </a:r>
            <a:r>
              <a:rPr lang="en-US" sz="2400" i="1" dirty="0"/>
              <a:t>we had to go out on public address systems and </a:t>
            </a:r>
            <a:r>
              <a:rPr lang="en-US" sz="2400" i="1" dirty="0" smtClean="0"/>
              <a:t>state that </a:t>
            </a:r>
            <a:r>
              <a:rPr lang="en-US" sz="2400" i="1" dirty="0"/>
              <a:t>there would be no violence. We would not tolerate it</a:t>
            </a:r>
            <a:r>
              <a:rPr lang="en-US" sz="2400" i="1" dirty="0" smtClean="0"/>
              <a:t>. And </a:t>
            </a:r>
            <a:r>
              <a:rPr lang="en-US" sz="2400" i="1" dirty="0"/>
              <a:t>we cleared the whole </a:t>
            </a:r>
            <a:r>
              <a:rPr lang="en-US" sz="2400" i="1" dirty="0" smtClean="0"/>
              <a:t>town….. </a:t>
            </a:r>
            <a:endParaRPr lang="en-US" sz="20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31</a:t>
            </a:fld>
            <a:endParaRPr lang="en-US" altLang="en-US"/>
          </a:p>
        </p:txBody>
      </p:sp>
    </p:spTree>
    <p:extLst>
      <p:ext uri="{BB962C8B-B14F-4D97-AF65-F5344CB8AC3E}">
        <p14:creationId xmlns:p14="http://schemas.microsoft.com/office/powerpoint/2010/main" val="1881440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PART OF THE STRATEGY…</a:t>
            </a:r>
            <a:endParaRPr lang="en-US" sz="2400" dirty="0"/>
          </a:p>
        </p:txBody>
      </p:sp>
      <p:sp>
        <p:nvSpPr>
          <p:cNvPr id="3" name="Content Placeholder 2"/>
          <p:cNvSpPr>
            <a:spLocks noGrp="1"/>
          </p:cNvSpPr>
          <p:nvPr>
            <p:ph idx="1"/>
          </p:nvPr>
        </p:nvSpPr>
        <p:spPr/>
        <p:txBody>
          <a:bodyPr/>
          <a:lstStyle/>
          <a:p>
            <a:pPr marL="0" indent="0">
              <a:buNone/>
            </a:pPr>
            <a:endParaRPr lang="en-US" sz="2400" i="1" dirty="0" smtClean="0"/>
          </a:p>
          <a:p>
            <a:pPr marL="0" indent="0">
              <a:buNone/>
            </a:pPr>
            <a:endParaRPr lang="en-US" sz="2400" i="1" dirty="0"/>
          </a:p>
          <a:p>
            <a:pPr marL="0" indent="0">
              <a:buNone/>
            </a:pPr>
            <a:endParaRPr lang="en-US" sz="2400" i="1" dirty="0" smtClean="0"/>
          </a:p>
          <a:p>
            <a:pPr marL="0" indent="0">
              <a:buNone/>
            </a:pPr>
            <a:r>
              <a:rPr lang="en-US" sz="2400" i="1" dirty="0" smtClean="0"/>
              <a:t>“I </a:t>
            </a:r>
            <a:r>
              <a:rPr lang="en-US" sz="2400" i="1" dirty="0"/>
              <a:t>closed the bars; I closed </a:t>
            </a:r>
            <a:r>
              <a:rPr lang="en-US" sz="2400" i="1" dirty="0" smtClean="0"/>
              <a:t>everything </a:t>
            </a:r>
            <a:r>
              <a:rPr lang="en-US" sz="2400" i="1" dirty="0"/>
              <a:t>in that town. There wasn't anything open. And </a:t>
            </a:r>
            <a:r>
              <a:rPr lang="en-US" sz="2400" i="1" dirty="0" smtClean="0"/>
              <a:t>we </a:t>
            </a:r>
            <a:r>
              <a:rPr lang="en-US" sz="2400" i="1" dirty="0"/>
              <a:t>cordoned it off where nobody could come </a:t>
            </a:r>
            <a:r>
              <a:rPr lang="en-US" sz="2400" i="1" dirty="0" smtClean="0"/>
              <a:t>in…..”</a:t>
            </a:r>
          </a:p>
          <a:p>
            <a:pPr marL="0" indent="0">
              <a:buNone/>
            </a:pPr>
            <a:endParaRPr lang="en-US" sz="2400" i="1" dirty="0"/>
          </a:p>
          <a:p>
            <a:pPr marL="0" indent="0">
              <a:buNone/>
            </a:pPr>
            <a:r>
              <a:rPr lang="en-US" sz="2400" i="1" dirty="0"/>
              <a:t>					</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32</a:t>
            </a:fld>
            <a:endParaRPr lang="en-US" altLang="en-US"/>
          </a:p>
        </p:txBody>
      </p:sp>
    </p:spTree>
    <p:extLst>
      <p:ext uri="{BB962C8B-B14F-4D97-AF65-F5344CB8AC3E}">
        <p14:creationId xmlns:p14="http://schemas.microsoft.com/office/powerpoint/2010/main" val="1762755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FROM A DIFFERENT ANGLE…</a:t>
            </a:r>
            <a:endParaRPr lang="en-US" sz="2400" dirty="0"/>
          </a:p>
        </p:txBody>
      </p:sp>
      <p:sp>
        <p:nvSpPr>
          <p:cNvPr id="3" name="Content Placeholder 2"/>
          <p:cNvSpPr>
            <a:spLocks noGrp="1"/>
          </p:cNvSpPr>
          <p:nvPr>
            <p:ph idx="1"/>
          </p:nvPr>
        </p:nvSpPr>
        <p:spPr/>
        <p:txBody>
          <a:bodyPr/>
          <a:lstStyle/>
          <a:p>
            <a:pPr marL="0" indent="0">
              <a:buNone/>
            </a:pPr>
            <a:r>
              <a:rPr lang="en-US" sz="2400" i="1" dirty="0" smtClean="0"/>
              <a:t>“…you </a:t>
            </a:r>
            <a:r>
              <a:rPr lang="en-US" sz="2400" i="1" dirty="0"/>
              <a:t>know Shelton and all </a:t>
            </a:r>
            <a:r>
              <a:rPr lang="en-US" sz="2400" i="1" dirty="0" smtClean="0"/>
              <a:t>them </a:t>
            </a:r>
            <a:r>
              <a:rPr lang="en-US" sz="2400" i="1" dirty="0"/>
              <a:t>(the Klan</a:t>
            </a:r>
            <a:r>
              <a:rPr lang="en-US" sz="2400" i="1" dirty="0" smtClean="0"/>
              <a:t>) </a:t>
            </a:r>
            <a:r>
              <a:rPr lang="en-US" sz="2400" i="1" dirty="0"/>
              <a:t>came in from Alabama. We would not let them come into Albany, Georgia. </a:t>
            </a:r>
            <a:endParaRPr lang="en-US" sz="2400" i="1" dirty="0" smtClean="0"/>
          </a:p>
          <a:p>
            <a:pPr marL="0" indent="0">
              <a:buNone/>
            </a:pPr>
            <a:endParaRPr lang="en-US" sz="2400" i="1" dirty="0" smtClean="0"/>
          </a:p>
          <a:p>
            <a:pPr marL="0" indent="0">
              <a:buNone/>
            </a:pPr>
            <a:r>
              <a:rPr lang="en-US" sz="2400" i="1" dirty="0" smtClean="0"/>
              <a:t>When </a:t>
            </a:r>
            <a:r>
              <a:rPr lang="en-US" sz="2400" i="1" dirty="0"/>
              <a:t>Dr. King come in he had escorts; we escorted him everywhere, police escorts. </a:t>
            </a:r>
            <a:endParaRPr lang="en-US" sz="2400" i="1" dirty="0" smtClean="0"/>
          </a:p>
          <a:p>
            <a:pPr marL="0" indent="0">
              <a:buNone/>
            </a:pPr>
            <a:endParaRPr lang="en-US" sz="2400" i="1" dirty="0" smtClean="0"/>
          </a:p>
          <a:p>
            <a:pPr marL="0" indent="0">
              <a:buNone/>
            </a:pPr>
            <a:r>
              <a:rPr lang="en-US" sz="2400" i="1" dirty="0" smtClean="0"/>
              <a:t>The </a:t>
            </a:r>
            <a:r>
              <a:rPr lang="en-US" sz="2400" i="1" dirty="0"/>
              <a:t>American Nazis out of Washington came in; we wouldn't let them parade. We packed them up in their car and they went back. Shelton and all of the Ku Klux Klan, they met on the outside of the city limits; we wouldn't let them come in. They never did come in for parading or anything</a:t>
            </a:r>
            <a:r>
              <a:rPr lang="en-US" sz="2400" i="1" dirty="0" smtClean="0"/>
              <a:t>.” </a:t>
            </a:r>
            <a:endParaRPr lang="en-US" sz="2400" i="1"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33</a:t>
            </a:fld>
            <a:endParaRPr lang="en-US" altLang="en-US"/>
          </a:p>
        </p:txBody>
      </p:sp>
    </p:spTree>
    <p:extLst>
      <p:ext uri="{BB962C8B-B14F-4D97-AF65-F5344CB8AC3E}">
        <p14:creationId xmlns:p14="http://schemas.microsoft.com/office/powerpoint/2010/main" val="3428532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CHIEF PRITCHETT CONFRONTS THE NAZIS..</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34</a:t>
            </a:fld>
            <a:endParaRPr lang="en-US" altLang="en-US"/>
          </a:p>
        </p:txBody>
      </p:sp>
      <p:pic>
        <p:nvPicPr>
          <p:cNvPr id="7" name="Content Placeholder 6" descr="http://i.imgur.com/vJ28tmd.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38894" y="1600200"/>
            <a:ext cx="6066212" cy="4525963"/>
          </a:xfrm>
          <a:prstGeom prst="rect">
            <a:avLst/>
          </a:prstGeom>
          <a:noFill/>
          <a:ln>
            <a:noFill/>
          </a:ln>
        </p:spPr>
      </p:pic>
    </p:spTree>
    <p:extLst>
      <p:ext uri="{BB962C8B-B14F-4D97-AF65-F5344CB8AC3E}">
        <p14:creationId xmlns:p14="http://schemas.microsoft.com/office/powerpoint/2010/main" val="3537379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AND IN SUMMARY…</a:t>
            </a:r>
            <a:endParaRPr lang="en-US" sz="2400" dirty="0"/>
          </a:p>
        </p:txBody>
      </p:sp>
      <p:sp>
        <p:nvSpPr>
          <p:cNvPr id="3" name="Content Placeholder 2"/>
          <p:cNvSpPr>
            <a:spLocks noGrp="1"/>
          </p:cNvSpPr>
          <p:nvPr>
            <p:ph idx="1"/>
          </p:nvPr>
        </p:nvSpPr>
        <p:spPr/>
        <p:txBody>
          <a:bodyPr/>
          <a:lstStyle/>
          <a:p>
            <a:pPr marL="0" indent="0">
              <a:buNone/>
            </a:pPr>
            <a:endParaRPr lang="en-US" sz="2400" dirty="0"/>
          </a:p>
          <a:p>
            <a:pPr marL="0" indent="0">
              <a:buNone/>
            </a:pPr>
            <a:r>
              <a:rPr lang="en-US" sz="2400" i="1" dirty="0" smtClean="0"/>
              <a:t>“My responsibility was to enforce the ordinances and  laws of that city and state. As I told Dr. King many times,  I did not disagree with his motives or his objectives; it was his method. </a:t>
            </a:r>
          </a:p>
          <a:p>
            <a:pPr marL="0" indent="0">
              <a:buNone/>
            </a:pPr>
            <a:endParaRPr lang="en-US" sz="2400" i="1" dirty="0"/>
          </a:p>
          <a:p>
            <a:pPr marL="0" indent="0">
              <a:buNone/>
            </a:pPr>
            <a:r>
              <a:rPr lang="en-US" sz="2400" i="1" dirty="0" smtClean="0"/>
              <a:t>I believed in the courts; he believed in the streets. So I’ve never been classified as a segregationist and not as an integrationist. I was an administrator of the city of Albany’s police department.”</a:t>
            </a:r>
          </a:p>
          <a:p>
            <a:pPr marL="0" indent="0">
              <a:buNone/>
            </a:pPr>
            <a:r>
              <a:rPr lang="en-US" sz="2400" dirty="0" smtClean="0"/>
              <a:t>					</a:t>
            </a:r>
            <a:r>
              <a:rPr lang="en-US" sz="2400" dirty="0"/>
              <a:t>	</a:t>
            </a: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35</a:t>
            </a:fld>
            <a:endParaRPr lang="en-US" altLang="en-US"/>
          </a:p>
        </p:txBody>
      </p:sp>
    </p:spTree>
    <p:extLst>
      <p:ext uri="{BB962C8B-B14F-4D97-AF65-F5344CB8AC3E}">
        <p14:creationId xmlns:p14="http://schemas.microsoft.com/office/powerpoint/2010/main" val="776462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CHIEF PRITCHETT’S OBSERVATIONS…</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i="1" dirty="0" smtClean="0"/>
              <a:t>“After </a:t>
            </a:r>
            <a:r>
              <a:rPr lang="en-US" sz="2400" i="1" dirty="0"/>
              <a:t>King left </a:t>
            </a:r>
            <a:r>
              <a:rPr lang="en-US" sz="2400" i="1" dirty="0" smtClean="0"/>
              <a:t>Albany, Georgia </a:t>
            </a:r>
            <a:r>
              <a:rPr lang="en-US" sz="2400" i="1" dirty="0"/>
              <a:t>he was at his lowest peak. </a:t>
            </a:r>
            <a:r>
              <a:rPr lang="en-US" sz="2400" i="1" dirty="0" smtClean="0"/>
              <a:t>He </a:t>
            </a:r>
            <a:r>
              <a:rPr lang="en-US" sz="2400" i="1" dirty="0"/>
              <a:t>was defeated. </a:t>
            </a:r>
            <a:r>
              <a:rPr lang="en-US" sz="2400" i="1" dirty="0" smtClean="0"/>
              <a:t>Moneywise</a:t>
            </a:r>
            <a:r>
              <a:rPr lang="en-US" sz="2400" i="1" dirty="0"/>
              <a:t>, he had had to spend all that money in Albany for nothing. He went back. He had to make a start. He went to Birmingham</a:t>
            </a:r>
            <a:r>
              <a:rPr lang="en-US" sz="2400" i="1" dirty="0" smtClean="0"/>
              <a:t>.”</a:t>
            </a:r>
          </a:p>
          <a:p>
            <a:pPr marL="0" indent="0">
              <a:buNone/>
            </a:pPr>
            <a:endParaRPr lang="en-US" sz="2400" i="1" dirty="0" smtClean="0"/>
          </a:p>
          <a:p>
            <a:pPr marL="0" indent="0">
              <a:buNone/>
            </a:pPr>
            <a:endParaRPr lang="en-US" sz="2400" i="1" dirty="0" smtClean="0"/>
          </a:p>
          <a:p>
            <a:pPr marL="0" indent="0">
              <a:buNone/>
            </a:pPr>
            <a:r>
              <a:rPr lang="en-US" sz="2400" i="1" dirty="0" smtClean="0"/>
              <a:t>					</a:t>
            </a:r>
          </a:p>
          <a:p>
            <a:pPr marL="0" indent="0">
              <a:buNone/>
            </a:pPr>
            <a:endParaRPr lang="en-US" sz="2400" b="0" i="1" dirty="0" smtClean="0"/>
          </a:p>
          <a:p>
            <a:pPr marL="0" indent="0">
              <a:buNone/>
            </a:pPr>
            <a:endParaRPr lang="en-US" sz="2400" b="0" i="1" dirty="0" smtClean="0"/>
          </a:p>
          <a:p>
            <a:pPr marL="0" indent="0">
              <a:buNone/>
            </a:pPr>
            <a:endParaRPr lang="en-US" sz="2400" b="0" i="1" dirty="0" smtClean="0"/>
          </a:p>
          <a:p>
            <a:pPr marL="0" indent="0">
              <a:buNone/>
            </a:pPr>
            <a:r>
              <a:rPr lang="en-US" sz="2400" b="0" i="1" dirty="0" smtClean="0"/>
              <a:t>					    </a:t>
            </a:r>
            <a:r>
              <a:rPr lang="en-US" sz="1800" b="0" dirty="0" smtClean="0"/>
              <a:t>- Laurie Pritchett</a:t>
            </a:r>
            <a:endParaRPr lang="en-US" sz="2400" i="1"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36</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4250" y="4495800"/>
            <a:ext cx="1809750" cy="2362200"/>
          </a:xfrm>
          <a:prstGeom prst="rect">
            <a:avLst/>
          </a:prstGeom>
          <a:noFill/>
          <a:ln>
            <a:noFill/>
          </a:ln>
        </p:spPr>
      </p:pic>
    </p:spTree>
    <p:extLst>
      <p:ext uri="{BB962C8B-B14F-4D97-AF65-F5344CB8AC3E}">
        <p14:creationId xmlns:p14="http://schemas.microsoft.com/office/powerpoint/2010/main" val="282672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RECALL THE IMAGE FROM BIRMINGHAM…</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37</a:t>
            </a:fld>
            <a:endParaRPr lang="en-US" altLang="en-US"/>
          </a:p>
        </p:txBody>
      </p:sp>
      <p:pic>
        <p:nvPicPr>
          <p:cNvPr id="7" name="Content Placeholder 6" descr="http://vineyardgazette.com/sites/default/files/styles/article_img_feature/public/article-assets/main-photos/2013/bh_birmingham_protests.jpg?itok=rA0U_KPn">
            <a:hlinkClick r:id="rId2" tooltip="&quot;&quo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58825" y="1600200"/>
            <a:ext cx="6826349" cy="4525963"/>
          </a:xfrm>
          <a:prstGeom prst="rect">
            <a:avLst/>
          </a:prstGeom>
          <a:noFill/>
          <a:ln>
            <a:noFill/>
          </a:ln>
        </p:spPr>
      </p:pic>
    </p:spTree>
    <p:extLst>
      <p:ext uri="{BB962C8B-B14F-4D97-AF65-F5344CB8AC3E}">
        <p14:creationId xmlns:p14="http://schemas.microsoft.com/office/powerpoint/2010/main" val="3874547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REST OF THE LAURIE PRITCHITT STORY…..</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In 1966, Chief Pritchett left Albany and became Chief of the High Point, NC Police Department. He served as Chief from 1966 until his retirement in 1975. As Chief of the High Point Police Department, Chief Pritchett</a:t>
            </a:r>
          </a:p>
          <a:p>
            <a:r>
              <a:rPr lang="en-US" sz="2400" dirty="0" smtClean="0"/>
              <a:t>Made express overtures to the African-American community</a:t>
            </a:r>
          </a:p>
          <a:p>
            <a:r>
              <a:rPr lang="en-US" sz="2400" dirty="0" smtClean="0"/>
              <a:t>Hired several African-American police officers  </a:t>
            </a:r>
          </a:p>
          <a:p>
            <a:endParaRPr lang="en-US" sz="2400" dirty="0" smtClean="0"/>
          </a:p>
          <a:p>
            <a:endParaRPr lang="en-US" sz="2400" dirty="0" smtClean="0"/>
          </a:p>
          <a:p>
            <a:endParaRPr lang="en-US" sz="2400" dirty="0" smtClean="0"/>
          </a:p>
          <a:p>
            <a:pPr>
              <a:buNone/>
            </a:pPr>
            <a:endParaRPr lang="en-US" sz="1800" b="0" dirty="0" smtClean="0"/>
          </a:p>
          <a:p>
            <a:pPr>
              <a:buNone/>
            </a:pPr>
            <a:r>
              <a:rPr lang="en-US" sz="1800" b="0" dirty="0" smtClean="0"/>
              <a:t>							Laurie Pritchett</a:t>
            </a:r>
            <a:endParaRPr lang="en-US" sz="18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38</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00950" y="5324475"/>
            <a:ext cx="1543050" cy="1533525"/>
          </a:xfrm>
          <a:prstGeom prst="rect">
            <a:avLst/>
          </a:prstGeom>
          <a:noFill/>
          <a:ln>
            <a:noFill/>
          </a:ln>
        </p:spPr>
      </p:pic>
    </p:spTree>
    <p:extLst>
      <p:ext uri="{BB962C8B-B14F-4D97-AF65-F5344CB8AC3E}">
        <p14:creationId xmlns:p14="http://schemas.microsoft.com/office/powerpoint/2010/main" val="1170677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ONE AIM IN MANY COMMUNITIES….</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dirty="0" smtClean="0"/>
              <a:t>One of the goals of the newly-inspired movements across the country was to have African-American officers added to the various police departments that, in so many instances, had been seen as bastions of oppression.</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39</a:t>
            </a:fld>
            <a:endParaRPr lang="en-US" altLang="en-US"/>
          </a:p>
        </p:txBody>
      </p:sp>
    </p:spTree>
    <p:extLst>
      <p:ext uri="{BB962C8B-B14F-4D97-AF65-F5344CB8AC3E}">
        <p14:creationId xmlns:p14="http://schemas.microsoft.com/office/powerpoint/2010/main" val="4004808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SOME IMAGES ARE FAMILIAR…</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a:p>
          <a:p>
            <a:pPr marL="0" indent="0">
              <a:buNone/>
            </a:pPr>
            <a:r>
              <a:rPr lang="en-US" sz="2400" dirty="0" smtClean="0"/>
              <a:t>Many of the images associated with law enforcement interactions with “protesters, demonstrators and community members” are almost iconic and are locked into the collective memory…. </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a:t>
            </a:fld>
            <a:endParaRPr lang="en-US" altLang="en-US"/>
          </a:p>
        </p:txBody>
      </p:sp>
    </p:spTree>
    <p:extLst>
      <p:ext uri="{BB962C8B-B14F-4D97-AF65-F5344CB8AC3E}">
        <p14:creationId xmlns:p14="http://schemas.microsoft.com/office/powerpoint/2010/main" val="550888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MANY COMMUNITIES TRIED…</a:t>
            </a:r>
            <a:endParaRPr lang="en-US" sz="2400" dirty="0"/>
          </a:p>
        </p:txBody>
      </p:sp>
      <p:sp>
        <p:nvSpPr>
          <p:cNvPr id="3" name="Content Placeholder 2"/>
          <p:cNvSpPr>
            <a:spLocks noGrp="1"/>
          </p:cNvSpPr>
          <p:nvPr>
            <p:ph idx="1"/>
          </p:nvPr>
        </p:nvSpPr>
        <p:spPr/>
        <p:txBody>
          <a:bodyPr/>
          <a:lstStyle/>
          <a:p>
            <a:pPr marL="0" indent="0">
              <a:buNone/>
            </a:pPr>
            <a:r>
              <a:rPr lang="en-US" sz="2400" dirty="0" smtClean="0"/>
              <a:t>An example of the communities whose leaders made an effort to respond to pressure from African-Americans to hire black police officers was Bogalusa (Washington Parish), LA. </a:t>
            </a:r>
          </a:p>
          <a:p>
            <a:pPr marL="0" indent="0">
              <a:buNone/>
            </a:pPr>
            <a:endParaRPr lang="en-US" sz="2400" dirty="0"/>
          </a:p>
          <a:p>
            <a:pPr marL="0" indent="0">
              <a:buNone/>
            </a:pPr>
            <a:r>
              <a:rPr lang="en-US" sz="2400" dirty="0" smtClean="0"/>
              <a:t>In 1964, Washington Parish brought the first African-American representation to its law enforcement when it hired O’Neal Moore and Creed Rogers as deputies.</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40</a:t>
            </a:fld>
            <a:endParaRPr lang="en-US" altLang="en-US"/>
          </a:p>
        </p:txBody>
      </p:sp>
    </p:spTree>
    <p:extLst>
      <p:ext uri="{BB962C8B-B14F-4D97-AF65-F5344CB8AC3E}">
        <p14:creationId xmlns:p14="http://schemas.microsoft.com/office/powerpoint/2010/main" val="3027438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O’NEAL MOORE</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41</a:t>
            </a:fld>
            <a:endParaRPr lang="en-US" altLang="en-US"/>
          </a:p>
        </p:txBody>
      </p:sp>
      <p:pic>
        <p:nvPicPr>
          <p:cNvPr id="7" name="Content Placeholder 6" descr="https://www.splcenter.org/sites/default/files/d6_legacy_files/oneal_moore_40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52712" y="1943894"/>
            <a:ext cx="3838575" cy="3838575"/>
          </a:xfrm>
          <a:prstGeom prst="rect">
            <a:avLst/>
          </a:prstGeom>
          <a:noFill/>
          <a:ln>
            <a:noFill/>
          </a:ln>
        </p:spPr>
      </p:pic>
    </p:spTree>
    <p:extLst>
      <p:ext uri="{BB962C8B-B14F-4D97-AF65-F5344CB8AC3E}">
        <p14:creationId xmlns:p14="http://schemas.microsoft.com/office/powerpoint/2010/main" val="3057286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WHO WAS O’NEAL MOORE…?</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Moore was described as  </a:t>
            </a:r>
            <a:r>
              <a:rPr lang="en-US" sz="2400" dirty="0"/>
              <a:t>a 34-year-old Army veteran </a:t>
            </a:r>
            <a:r>
              <a:rPr lang="en-US" sz="2400" dirty="0" smtClean="0"/>
              <a:t>who</a:t>
            </a:r>
          </a:p>
          <a:p>
            <a:r>
              <a:rPr lang="en-US" sz="2400" dirty="0" smtClean="0"/>
              <a:t> </a:t>
            </a:r>
            <a:r>
              <a:rPr lang="en-US" sz="2400" dirty="0"/>
              <a:t>had distinguished himself as a leader in his church, his local fraternal </a:t>
            </a:r>
            <a:r>
              <a:rPr lang="en-US" sz="2400" dirty="0" smtClean="0"/>
              <a:t>lodge, </a:t>
            </a:r>
            <a:r>
              <a:rPr lang="en-US" sz="2400" dirty="0"/>
              <a:t>and the </a:t>
            </a:r>
            <a:r>
              <a:rPr lang="en-US" sz="2400" dirty="0" smtClean="0"/>
              <a:t>PTA</a:t>
            </a:r>
          </a:p>
          <a:p>
            <a:r>
              <a:rPr lang="en-US" sz="2400" dirty="0" smtClean="0"/>
              <a:t> </a:t>
            </a:r>
            <a:r>
              <a:rPr lang="en-US" sz="2400" dirty="0"/>
              <a:t>had four daughters who idolized him and a wife who had great ambitions for him and their </a:t>
            </a:r>
            <a:r>
              <a:rPr lang="en-US" sz="2400" dirty="0" smtClean="0"/>
              <a:t>children</a:t>
            </a:r>
          </a:p>
          <a:p>
            <a:r>
              <a:rPr lang="en-US" sz="2400" dirty="0" smtClean="0"/>
              <a:t>while </a:t>
            </a:r>
            <a:r>
              <a:rPr lang="en-US" sz="2400" dirty="0"/>
              <a:t>other black residents marched and picketed, </a:t>
            </a:r>
            <a:r>
              <a:rPr lang="en-US" sz="2400" dirty="0" smtClean="0"/>
              <a:t>avoided </a:t>
            </a:r>
            <a:r>
              <a:rPr lang="en-US" sz="2400" dirty="0"/>
              <a:t>civil rights activities. </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42</a:t>
            </a:fld>
            <a:endParaRPr lang="en-US" altLang="en-US"/>
          </a:p>
        </p:txBody>
      </p:sp>
    </p:spTree>
    <p:extLst>
      <p:ext uri="{BB962C8B-B14F-4D97-AF65-F5344CB8AC3E}">
        <p14:creationId xmlns:p14="http://schemas.microsoft.com/office/powerpoint/2010/main" val="3786279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 THE ANNIVERSARY OF HIS HIRING…</a:t>
            </a:r>
            <a:endParaRPr lang="en-US" sz="2400" dirty="0"/>
          </a:p>
        </p:txBody>
      </p:sp>
      <p:sp>
        <p:nvSpPr>
          <p:cNvPr id="3" name="Content Placeholder 2"/>
          <p:cNvSpPr>
            <a:spLocks noGrp="1"/>
          </p:cNvSpPr>
          <p:nvPr>
            <p:ph idx="1"/>
          </p:nvPr>
        </p:nvSpPr>
        <p:spPr/>
        <p:txBody>
          <a:bodyPr/>
          <a:lstStyle/>
          <a:p>
            <a:pPr marL="0" indent="0">
              <a:buNone/>
            </a:pPr>
            <a:r>
              <a:rPr lang="en-US" sz="2400" dirty="0"/>
              <a:t>Exactly a year after </a:t>
            </a:r>
            <a:r>
              <a:rPr lang="en-US" sz="2400" dirty="0" smtClean="0"/>
              <a:t>Moore and Rogers </a:t>
            </a:r>
            <a:r>
              <a:rPr lang="en-US" sz="2400" dirty="0"/>
              <a:t>were appointed – June 2, 1965 – Rogers and Moore were heading home when their car was hit by gunfire. </a:t>
            </a:r>
            <a:endParaRPr lang="en-US" sz="2400" dirty="0" smtClean="0"/>
          </a:p>
          <a:p>
            <a:r>
              <a:rPr lang="en-US" sz="2400" dirty="0" smtClean="0"/>
              <a:t>Moore </a:t>
            </a:r>
            <a:r>
              <a:rPr lang="en-US" sz="2400" dirty="0"/>
              <a:t>was hit in the head and instantly killed. </a:t>
            </a:r>
            <a:endParaRPr lang="en-US" sz="2400" dirty="0" smtClean="0"/>
          </a:p>
          <a:p>
            <a:r>
              <a:rPr lang="en-US" sz="2400" dirty="0" smtClean="0"/>
              <a:t>Rogers </a:t>
            </a:r>
            <a:r>
              <a:rPr lang="en-US" sz="2400" dirty="0"/>
              <a:t>was wounded in the shoulder and blinded in one eye. He managed to broadcast a description of the vehicle on the police radio – a black pickup truck with a Confederate flag decal on the front bumper</a:t>
            </a:r>
            <a:r>
              <a:rPr lang="en-US" sz="2400" dirty="0" smtClean="0"/>
              <a:t>. </a:t>
            </a:r>
          </a:p>
          <a:p>
            <a:r>
              <a:rPr lang="en-US" sz="2400" dirty="0" smtClean="0"/>
              <a:t>Shortly after the murder, a man driving a pick-up truck which matched Rogers’ description of the assailant was picked up just across the Mississippi state line. </a:t>
            </a:r>
          </a:p>
          <a:p>
            <a:endParaRPr lang="en-US" sz="2400" dirty="0" smtClean="0"/>
          </a:p>
          <a:p>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43</a:t>
            </a:fld>
            <a:endParaRPr lang="en-US" altLang="en-US"/>
          </a:p>
        </p:txBody>
      </p:sp>
    </p:spTree>
    <p:extLst>
      <p:ext uri="{BB962C8B-B14F-4D97-AF65-F5344CB8AC3E}">
        <p14:creationId xmlns:p14="http://schemas.microsoft.com/office/powerpoint/2010/main" val="2481729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ERNEST RAY MCELVEEN</a:t>
            </a:r>
            <a:endParaRPr lang="en-US" sz="2400" dirty="0"/>
          </a:p>
        </p:txBody>
      </p:sp>
      <p:sp>
        <p:nvSpPr>
          <p:cNvPr id="3" name="Content Placeholder 2"/>
          <p:cNvSpPr>
            <a:spLocks noGrp="1"/>
          </p:cNvSpPr>
          <p:nvPr>
            <p:ph idx="1"/>
          </p:nvPr>
        </p:nvSpPr>
        <p:spPr/>
        <p:txBody>
          <a:bodyPr/>
          <a:lstStyle/>
          <a:p>
            <a:pPr>
              <a:buNone/>
            </a:pPr>
            <a:r>
              <a:rPr lang="en-US" sz="2400" dirty="0" smtClean="0"/>
              <a:t>	Ernest Ray </a:t>
            </a:r>
            <a:r>
              <a:rPr lang="en-US" sz="2400" dirty="0" err="1" smtClean="0"/>
              <a:t>McElveen</a:t>
            </a:r>
            <a:r>
              <a:rPr lang="en-US" sz="2400" dirty="0" smtClean="0"/>
              <a:t>, a forty-one year old white Bogalusa resident who worked as a lab technician and was a member of the National States’ Rights Party and the Citizens’ Council of Greater New Orleans was charged with Moore’s murder. </a:t>
            </a:r>
          </a:p>
          <a:p>
            <a:pPr>
              <a:buNone/>
            </a:pPr>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44</a:t>
            </a:fld>
            <a:endParaRPr lang="en-US"/>
          </a:p>
        </p:txBody>
      </p:sp>
      <p:pic>
        <p:nvPicPr>
          <p:cNvPr id="7" name="Content Placeholder 6" descr="Tylertown, MS- Under arrest in ambush shooting of two Louisiana Deputy Sherrifs, and killing Deputy O'Neal is Ernest Ray McElveen, 41 (r) of Bogalusa, LA, escorted in custody of Walthall County Sherriff J.C. Knippers (l) here 6/23. McElveen was arrested last night in the saying of Moor and shooting of the second Deputy Creed Robers in Varnada, LA, north of Bogalusa."/>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267200"/>
            <a:ext cx="3121152" cy="2304288"/>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PROSECUTION OUTCOME</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45</a:t>
            </a:fld>
            <a:endParaRPr lang="en-US"/>
          </a:p>
        </p:txBody>
      </p:sp>
      <p:sp>
        <p:nvSpPr>
          <p:cNvPr id="8" name="Content Placeholder 7"/>
          <p:cNvSpPr>
            <a:spLocks noGrp="1"/>
          </p:cNvSpPr>
          <p:nvPr>
            <p:ph idx="1"/>
          </p:nvPr>
        </p:nvSpPr>
        <p:spPr/>
        <p:txBody>
          <a:bodyPr/>
          <a:lstStyle/>
          <a:p>
            <a:endParaRPr lang="en-US" sz="2400" b="0" dirty="0" smtClean="0"/>
          </a:p>
          <a:p>
            <a:r>
              <a:rPr lang="en-US" sz="2400" dirty="0" smtClean="0"/>
              <a:t>Although </a:t>
            </a:r>
            <a:r>
              <a:rPr lang="en-US" sz="2400" dirty="0" err="1" smtClean="0"/>
              <a:t>McElveen</a:t>
            </a:r>
            <a:r>
              <a:rPr lang="en-US" sz="2400" dirty="0" smtClean="0"/>
              <a:t>  was arrested and charged with Moore’s murder, the case against him eventually collapsed for lack of evidence</a:t>
            </a:r>
          </a:p>
          <a:p>
            <a:endParaRPr lang="en-US" sz="2400" dirty="0"/>
          </a:p>
          <a:p>
            <a:r>
              <a:rPr lang="en-US" sz="2400" dirty="0" smtClean="0"/>
              <a:t>Moore’s killers (police believed that three men took part in the crime) escaped justice.</a:t>
            </a:r>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AT TIMES LAW ENFORCEMENT </a:t>
            </a:r>
            <a:br>
              <a:rPr lang="en-US" sz="2400" dirty="0" smtClean="0"/>
            </a:br>
            <a:r>
              <a:rPr lang="en-US" sz="2400" dirty="0" smtClean="0"/>
              <a:t>WAS SEEN AS COMPLICIT…</a:t>
            </a:r>
            <a:endParaRPr lang="en-US" sz="2400" dirty="0"/>
          </a:p>
        </p:txBody>
      </p:sp>
      <p:sp>
        <p:nvSpPr>
          <p:cNvPr id="3" name="Content Placeholder 2"/>
          <p:cNvSpPr>
            <a:spLocks noGrp="1"/>
          </p:cNvSpPr>
          <p:nvPr>
            <p:ph idx="1"/>
          </p:nvPr>
        </p:nvSpPr>
        <p:spPr/>
        <p:txBody>
          <a:bodyPr/>
          <a:lstStyle/>
          <a:p>
            <a:pPr marL="0" indent="0">
              <a:buNone/>
            </a:pPr>
            <a:r>
              <a:rPr lang="en-US" sz="2400" dirty="0" smtClean="0"/>
              <a:t>Among those who answered Martin Luther King’s call for demonstrators to come to Alabama for the 1965 Selma to Montgomery march was Jonathan Daniels, a twenty-six year old Episcopal seminary student from Massachusetts.</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1800" b="0" dirty="0" smtClean="0"/>
          </a:p>
          <a:p>
            <a:pPr marL="0" indent="0">
              <a:buNone/>
            </a:pPr>
            <a:r>
              <a:rPr lang="en-US" sz="1800" b="0" dirty="0" smtClean="0"/>
              <a:t>					   Jonathan Daniels</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46</a:t>
            </a:fld>
            <a:endParaRPr lang="en-US" altLang="en-US"/>
          </a:p>
        </p:txBody>
      </p:sp>
      <p:pic>
        <p:nvPicPr>
          <p:cNvPr id="5" name="Content Placeholder 6" descr="https://www.splcenter.org/sites/default/files/d6_legacy_files/jonathan_daniels_403.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953000"/>
            <a:ext cx="1981200" cy="1905000"/>
          </a:xfrm>
          <a:prstGeom prst="rect">
            <a:avLst/>
          </a:prstGeom>
          <a:noFill/>
          <a:ln w="9525">
            <a:noFill/>
            <a:miter lim="800000"/>
            <a:headEnd/>
            <a:tailEnd/>
          </a:ln>
          <a:effectLst/>
        </p:spPr>
      </p:pic>
    </p:spTree>
    <p:extLst>
      <p:ext uri="{BB962C8B-B14F-4D97-AF65-F5344CB8AC3E}">
        <p14:creationId xmlns:p14="http://schemas.microsoft.com/office/powerpoint/2010/main" val="2678416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FATEFUL ENGAGEMENT…</a:t>
            </a:r>
            <a:endParaRPr lang="en-US" sz="2400" dirty="0"/>
          </a:p>
        </p:txBody>
      </p:sp>
      <p:sp>
        <p:nvSpPr>
          <p:cNvPr id="3" name="Content Placeholder 2"/>
          <p:cNvSpPr>
            <a:spLocks noGrp="1"/>
          </p:cNvSpPr>
          <p:nvPr>
            <p:ph idx="1"/>
          </p:nvPr>
        </p:nvSpPr>
        <p:spPr/>
        <p:txBody>
          <a:bodyPr/>
          <a:lstStyle/>
          <a:p>
            <a:endParaRPr lang="en-US" sz="2400" dirty="0" smtClean="0"/>
          </a:p>
          <a:p>
            <a:pPr>
              <a:buNone/>
            </a:pPr>
            <a:r>
              <a:rPr lang="en-US" sz="2400" dirty="0"/>
              <a:t>	</a:t>
            </a:r>
            <a:r>
              <a:rPr lang="en-US" sz="2400" dirty="0" smtClean="0"/>
              <a:t>Believing that he was living out the calling of his faith, Daniels chose to remain in Alabama following the march and remained in Lowndes County, AL where, on August 14, 1965, Daniels and two ministers joined black teenagers in Fort Deposit, AL picketing stores alleged to engage in discrimination.</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TRUE TO THEIR WORD…</a:t>
            </a:r>
            <a:endParaRPr lang="en-US" sz="2400" dirty="0"/>
          </a:p>
        </p:txBody>
      </p:sp>
      <p:sp>
        <p:nvSpPr>
          <p:cNvPr id="3" name="Content Placeholder 2"/>
          <p:cNvSpPr>
            <a:spLocks noGrp="1"/>
          </p:cNvSpPr>
          <p:nvPr>
            <p:ph idx="1"/>
          </p:nvPr>
        </p:nvSpPr>
        <p:spPr/>
        <p:txBody>
          <a:bodyPr/>
          <a:lstStyle/>
          <a:p>
            <a:pPr marL="0" indent="0">
              <a:buNone/>
            </a:pPr>
            <a:r>
              <a:rPr lang="en-US" sz="2400" dirty="0"/>
              <a:t>Police had already informed the marchers they would be arrested for their own protection. As the group approached downtown, Daniels and the Rev. Richard </a:t>
            </a:r>
            <a:r>
              <a:rPr lang="en-US" sz="2400" dirty="0" err="1"/>
              <a:t>Morrisroe</a:t>
            </a:r>
            <a:r>
              <a:rPr lang="en-US" sz="2400" dirty="0"/>
              <a:t>, a Catholic priest, were among </a:t>
            </a:r>
            <a:r>
              <a:rPr lang="en-US" sz="2400" dirty="0" smtClean="0"/>
              <a:t>30 marchers arrested and </a:t>
            </a:r>
            <a:r>
              <a:rPr lang="en-US" sz="2400" dirty="0"/>
              <a:t>taken to the jail in </a:t>
            </a:r>
            <a:r>
              <a:rPr lang="en-US" sz="2400" dirty="0" smtClean="0"/>
              <a:t>Hayneville, AL.</a:t>
            </a:r>
          </a:p>
          <a:p>
            <a:pPr marL="0" indent="0">
              <a:buNone/>
            </a:pPr>
            <a:r>
              <a:rPr lang="en-US" sz="2400" dirty="0" smtClean="0"/>
              <a:t>The </a:t>
            </a:r>
            <a:r>
              <a:rPr lang="en-US" sz="2400" dirty="0"/>
              <a:t>marchers spent nearly a week in jail. On Aug. 20, 1965, they were released without explanation and with no transportation back to Fort Deposit. While one of them went to call someone for a ride home, two teenagers, Joyce Bailey and Ruby Sales, walked with Daniels and </a:t>
            </a:r>
            <a:r>
              <a:rPr lang="en-US" sz="2400" dirty="0" err="1"/>
              <a:t>Morrisroe</a:t>
            </a:r>
            <a:r>
              <a:rPr lang="en-US" sz="2400" dirty="0"/>
              <a:t> to a store to buy a soda. When they got to the door, they were met by a man with a shotgun who told them to leave </a:t>
            </a:r>
            <a:r>
              <a:rPr lang="en-US" sz="2400" i="1" dirty="0"/>
              <a:t>“or I’ll blow your damned brains out!” </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48</a:t>
            </a:fld>
            <a:endParaRPr lang="en-US" altLang="en-US"/>
          </a:p>
        </p:txBody>
      </p:sp>
    </p:spTree>
    <p:extLst>
      <p:ext uri="{BB962C8B-B14F-4D97-AF65-F5344CB8AC3E}">
        <p14:creationId xmlns:p14="http://schemas.microsoft.com/office/powerpoint/2010/main" val="562552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 DEATH, ARREST, INDICTMENT AND TRIAL</a:t>
            </a:r>
            <a:endParaRPr lang="en-US" sz="2400" dirty="0"/>
          </a:p>
        </p:txBody>
      </p:sp>
      <p:sp>
        <p:nvSpPr>
          <p:cNvPr id="3" name="Content Placeholder 2"/>
          <p:cNvSpPr>
            <a:spLocks noGrp="1"/>
          </p:cNvSpPr>
          <p:nvPr>
            <p:ph idx="1"/>
          </p:nvPr>
        </p:nvSpPr>
        <p:spPr/>
        <p:txBody>
          <a:bodyPr/>
          <a:lstStyle/>
          <a:p>
            <a:pPr marL="0" indent="0">
              <a:buNone/>
            </a:pPr>
            <a:r>
              <a:rPr lang="en-US" sz="2400" dirty="0"/>
              <a:t>Daniels pushed Sales out of the way as the gun went off. The shot hit Daniels in the stomach, killing him instantly. </a:t>
            </a:r>
            <a:r>
              <a:rPr lang="en-US" sz="2400" dirty="0" err="1"/>
              <a:t>Morrisroe</a:t>
            </a:r>
            <a:r>
              <a:rPr lang="en-US" sz="2400" dirty="0"/>
              <a:t> was hit in the back, critically injured.</a:t>
            </a:r>
          </a:p>
          <a:p>
            <a:pPr marL="0" indent="0">
              <a:buNone/>
            </a:pPr>
            <a:r>
              <a:rPr lang="en-US" sz="2400" dirty="0" smtClean="0"/>
              <a:t>Tom </a:t>
            </a:r>
            <a:r>
              <a:rPr lang="en-US" sz="2400" dirty="0"/>
              <a:t>Coleman, 55, a </a:t>
            </a:r>
            <a:r>
              <a:rPr lang="en-US" sz="2400" b="1" dirty="0"/>
              <a:t>part-time deputy </a:t>
            </a:r>
            <a:r>
              <a:rPr lang="en-US" sz="2400" dirty="0"/>
              <a:t>of Lowndes County, put down his shotgun, walked to the courthouse and called the state trooper commander. </a:t>
            </a:r>
            <a:r>
              <a:rPr lang="en-US" sz="2400" i="1" dirty="0"/>
              <a:t>“I just shot two preachers,” </a:t>
            </a:r>
            <a:r>
              <a:rPr lang="en-US" sz="2400" dirty="0"/>
              <a:t>he said. </a:t>
            </a:r>
            <a:r>
              <a:rPr lang="en-US" sz="2400" i="1" dirty="0"/>
              <a:t>“You better get on down here.”</a:t>
            </a:r>
          </a:p>
          <a:p>
            <a:pPr marL="0" indent="0">
              <a:buNone/>
            </a:pPr>
            <a:r>
              <a:rPr lang="en-US" sz="2400" dirty="0"/>
              <a:t>A grand jury indicted Coleman for manslaughter instead of </a:t>
            </a:r>
            <a:r>
              <a:rPr lang="en-US" sz="2400" dirty="0" smtClean="0"/>
              <a:t>murder </a:t>
            </a:r>
            <a:r>
              <a:rPr lang="en-US" sz="2400" dirty="0"/>
              <a:t>after he testified Daniels pulled a knife on </a:t>
            </a:r>
            <a:r>
              <a:rPr lang="en-US" sz="2400" dirty="0" smtClean="0"/>
              <a:t>him.</a:t>
            </a:r>
          </a:p>
          <a:p>
            <a:pPr marL="0" indent="0">
              <a:buNone/>
            </a:pPr>
            <a:r>
              <a:rPr lang="en-US" sz="2400" dirty="0" smtClean="0"/>
              <a:t>The </a:t>
            </a:r>
            <a:r>
              <a:rPr lang="en-US" sz="2400" dirty="0"/>
              <a:t>all-white jury took less than two hours to find Coleman not guilty </a:t>
            </a:r>
            <a:r>
              <a:rPr lang="en-US" sz="2400" i="1" dirty="0"/>
              <a:t>and shook his hand as they filed out of the courtroom.</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49</a:t>
            </a:fld>
            <a:endParaRPr lang="en-US" altLang="en-US"/>
          </a:p>
        </p:txBody>
      </p:sp>
    </p:spTree>
    <p:extLst>
      <p:ext uri="{BB962C8B-B14F-4D97-AF65-F5344CB8AC3E}">
        <p14:creationId xmlns:p14="http://schemas.microsoft.com/office/powerpoint/2010/main" val="909568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BIRMINGHAM IMAGE FROM 1963…</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a:t>
            </a:fld>
            <a:endParaRPr lang="en-US" altLang="en-US"/>
          </a:p>
        </p:txBody>
      </p:sp>
      <p:pic>
        <p:nvPicPr>
          <p:cNvPr id="7" name="Content Placeholder 6" descr="http://vineyardgazette.com/sites/default/files/styles/article_img_feature/public/article-assets/main-photos/2013/bh_birmingham_protests.jpg?itok=rA0U_KPn">
            <a:hlinkClick r:id="rId2" tooltip="&quot;&quo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158825" y="1600200"/>
            <a:ext cx="6826349" cy="4525963"/>
          </a:xfrm>
          <a:prstGeom prst="rect">
            <a:avLst/>
          </a:prstGeom>
          <a:noFill/>
          <a:ln>
            <a:noFill/>
          </a:ln>
        </p:spPr>
      </p:pic>
    </p:spTree>
    <p:extLst>
      <p:ext uri="{BB962C8B-B14F-4D97-AF65-F5344CB8AC3E}">
        <p14:creationId xmlns:p14="http://schemas.microsoft.com/office/powerpoint/2010/main" val="38745477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COLEMAN LEAVES THE COURTHOUSE</a:t>
            </a:r>
            <a:endParaRPr lang="en-US" sz="2400" dirty="0"/>
          </a:p>
        </p:txBody>
      </p:sp>
      <p:sp>
        <p:nvSpPr>
          <p:cNvPr id="3" name="Content Placeholder 2"/>
          <p:cNvSpPr>
            <a:spLocks noGrp="1"/>
          </p:cNvSpPr>
          <p:nvPr>
            <p:ph idx="1"/>
          </p:nvPr>
        </p:nvSpPr>
        <p:spPr/>
        <p:txBody>
          <a:bodyPr/>
          <a:lstStyle/>
          <a:p>
            <a:pPr>
              <a:buNone/>
            </a:pPr>
            <a:r>
              <a:rPr lang="en-US" sz="2400" dirty="0" smtClean="0"/>
              <a:t>After acquittal…</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50</a:t>
            </a:fld>
            <a:endParaRPr lang="en-US"/>
          </a:p>
        </p:txBody>
      </p:sp>
      <p:pic>
        <p:nvPicPr>
          <p:cNvPr id="7" name="Picture 6" descr="http://cdn.deseretnews.com/images/article/hires/1581040/158104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1529080"/>
            <a:ext cx="5943600" cy="532892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 RECENT ISSUE IN POLICE/COMMUNITY RELATIONSHIPS</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“I </a:t>
            </a:r>
            <a:r>
              <a:rPr lang="en-US" sz="2400" dirty="0"/>
              <a:t>used to report for a local television station in town, and every time I’d cover a gang-related shooting, police would say one of the following: </a:t>
            </a:r>
          </a:p>
          <a:p>
            <a:r>
              <a:rPr lang="en-US" sz="2400" i="1" dirty="0"/>
              <a:t>We have no suspects and no one is coming forward.</a:t>
            </a:r>
            <a:r>
              <a:rPr lang="en-US" sz="2400" dirty="0"/>
              <a:t> </a:t>
            </a:r>
          </a:p>
          <a:p>
            <a:r>
              <a:rPr lang="en-US" sz="2400" i="1" dirty="0"/>
              <a:t>The issue is, no one is coming forward.</a:t>
            </a:r>
            <a:r>
              <a:rPr lang="en-US" sz="2400" dirty="0"/>
              <a:t> </a:t>
            </a:r>
          </a:p>
          <a:p>
            <a:r>
              <a:rPr lang="en-US" sz="2400" i="1" dirty="0"/>
              <a:t>There is this thing called the “No Snitch Code.” No one is </a:t>
            </a:r>
            <a:r>
              <a:rPr lang="en-US" sz="2400" i="1" dirty="0" smtClean="0"/>
              <a:t>talking.”</a:t>
            </a:r>
          </a:p>
          <a:p>
            <a:pPr marL="0" indent="0">
              <a:buNone/>
            </a:pPr>
            <a:r>
              <a:rPr lang="en-US" sz="2400" i="1" dirty="0"/>
              <a:t>	</a:t>
            </a:r>
            <a:r>
              <a:rPr lang="en-US" sz="2400" i="1" dirty="0" smtClean="0"/>
              <a:t>			- </a:t>
            </a:r>
            <a:r>
              <a:rPr lang="en-US" sz="2400" i="1" dirty="0" err="1" smtClean="0"/>
              <a:t>DeSzaun</a:t>
            </a:r>
            <a:r>
              <a:rPr lang="en-US" sz="2400" i="1" dirty="0" smtClean="0"/>
              <a:t> Smallwood</a:t>
            </a:r>
          </a:p>
          <a:p>
            <a:pPr marL="0" indent="0">
              <a:buNone/>
            </a:pPr>
            <a:r>
              <a:rPr lang="en-US" sz="2400" i="1" dirty="0"/>
              <a:t>	</a:t>
            </a:r>
            <a:r>
              <a:rPr lang="en-US" sz="2400" i="1" dirty="0" smtClean="0"/>
              <a:t>			Seattle, WA  </a:t>
            </a:r>
          </a:p>
          <a:p>
            <a:pPr marL="0" indent="0">
              <a:buNone/>
            </a:pPr>
            <a:r>
              <a:rPr lang="en-US" sz="2400" i="1" dirty="0"/>
              <a:t>	</a:t>
            </a:r>
            <a:r>
              <a:rPr lang="en-US" sz="2400" i="1" dirty="0" smtClean="0"/>
              <a:t>			May 14, 2014</a:t>
            </a:r>
            <a:endParaRPr lang="en-US" sz="2400" dirty="0"/>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51</a:t>
            </a:fld>
            <a:endParaRPr lang="en-US" altLang="en-US"/>
          </a:p>
        </p:txBody>
      </p:sp>
    </p:spTree>
    <p:extLst>
      <p:ext uri="{BB962C8B-B14F-4D97-AF65-F5344CB8AC3E}">
        <p14:creationId xmlns:p14="http://schemas.microsoft.com/office/powerpoint/2010/main" val="42259329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“BLUE WALL OF SILENCE” </a:t>
            </a:r>
            <a:r>
              <a:rPr lang="en-US" sz="2400" i="1" dirty="0" smtClean="0"/>
              <a:t>v. </a:t>
            </a:r>
            <a:r>
              <a:rPr lang="en-US" sz="2400" dirty="0" smtClean="0"/>
              <a:t>“NO SNITCHING” </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endParaRPr lang="en-US" sz="2400" dirty="0" smtClean="0"/>
          </a:p>
          <a:p>
            <a:pPr marL="0" indent="0">
              <a:buNone/>
            </a:pPr>
            <a:r>
              <a:rPr lang="en-US" sz="2400" dirty="0" smtClean="0"/>
              <a:t>Mistrust between some communities and law enforcement remain when, for example, the “</a:t>
            </a:r>
            <a:r>
              <a:rPr lang="en-US" sz="2400" i="1" dirty="0" smtClean="0"/>
              <a:t>NO SNITCHING</a:t>
            </a:r>
            <a:r>
              <a:rPr lang="en-US" sz="2400" dirty="0" smtClean="0"/>
              <a:t>” controversy is met with the “</a:t>
            </a:r>
            <a:r>
              <a:rPr lang="en-US" sz="2400" i="1" dirty="0" smtClean="0"/>
              <a:t>BLUE WALL OF SILENCE</a:t>
            </a:r>
            <a:r>
              <a:rPr lang="en-US" sz="2400" dirty="0" smtClean="0"/>
              <a:t>.”</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52</a:t>
            </a:fld>
            <a:endParaRPr lang="en-US" altLang="en-US"/>
          </a:p>
        </p:txBody>
      </p:sp>
    </p:spTree>
    <p:extLst>
      <p:ext uri="{BB962C8B-B14F-4D97-AF65-F5344CB8AC3E}">
        <p14:creationId xmlns:p14="http://schemas.microsoft.com/office/powerpoint/2010/main" val="14508056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AND “THE COMMUNITY” OFTEN POINTS TO… </a:t>
            </a:r>
            <a:endParaRPr lang="en-US" sz="2400" dirty="0"/>
          </a:p>
        </p:txBody>
      </p:sp>
      <p:sp>
        <p:nvSpPr>
          <p:cNvPr id="3" name="Content Placeholder 2"/>
          <p:cNvSpPr>
            <a:spLocks noGrp="1"/>
          </p:cNvSpPr>
          <p:nvPr>
            <p:ph idx="1"/>
          </p:nvPr>
        </p:nvSpPr>
        <p:spPr/>
        <p:txBody>
          <a:bodyPr/>
          <a:lstStyle/>
          <a:p>
            <a:pPr marL="0" indent="0">
              <a:buNone/>
            </a:pPr>
            <a:r>
              <a:rPr lang="en-US" sz="2400" dirty="0" smtClean="0"/>
              <a:t>October 11, 2015</a:t>
            </a:r>
          </a:p>
          <a:p>
            <a:pPr marL="0" indent="0">
              <a:buNone/>
            </a:pPr>
            <a:r>
              <a:rPr lang="en-US" sz="2400" i="1" dirty="0" smtClean="0"/>
              <a:t>COLUMBUS</a:t>
            </a:r>
            <a:r>
              <a:rPr lang="en-US" sz="2400" i="1" dirty="0"/>
              <a:t>, Ohio (AP) — The Cleveland police union and the local prosecutor remain at odds even after the release of expert reports that found a white officer was justified in fatally shooting a 12-year-old black boy last year.</a:t>
            </a:r>
          </a:p>
          <a:p>
            <a:endParaRPr lang="en-US" sz="2400" i="1" dirty="0" smtClean="0"/>
          </a:p>
          <a:p>
            <a:pPr marL="0" indent="0">
              <a:buNone/>
            </a:pPr>
            <a:r>
              <a:rPr lang="en-US" sz="2400" i="1" dirty="0" smtClean="0"/>
              <a:t>Cuyahoga </a:t>
            </a:r>
            <a:r>
              <a:rPr lang="en-US" sz="2400" i="1" dirty="0"/>
              <a:t>County Prosecutor Tim </a:t>
            </a:r>
            <a:r>
              <a:rPr lang="en-US" sz="2400" i="1" dirty="0" err="1"/>
              <a:t>McGinty</a:t>
            </a:r>
            <a:r>
              <a:rPr lang="en-US" sz="2400" i="1" dirty="0"/>
              <a:t> accuses the Cleveland Police Patrolmen's Association of failing to cooperate with the investigation into the death of </a:t>
            </a:r>
            <a:r>
              <a:rPr lang="en-US" sz="2400" i="1" dirty="0" err="1"/>
              <a:t>Tamir</a:t>
            </a:r>
            <a:r>
              <a:rPr lang="en-US" sz="2400" i="1" dirty="0"/>
              <a:t> Rice. The union counters that </a:t>
            </a:r>
            <a:r>
              <a:rPr lang="en-US" sz="2400" i="1" dirty="0" err="1"/>
              <a:t>McGinty</a:t>
            </a:r>
            <a:r>
              <a:rPr lang="en-US" sz="2400" i="1" dirty="0"/>
              <a:t> is just grandstanding.</a:t>
            </a:r>
          </a:p>
          <a:p>
            <a:pPr marL="0" indent="0">
              <a:buNone/>
            </a:pPr>
            <a:endParaRPr lang="en-US" sz="2400" i="1"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53</a:t>
            </a:fld>
            <a:endParaRPr lang="en-US" altLang="en-US"/>
          </a:p>
        </p:txBody>
      </p:sp>
    </p:spTree>
    <p:extLst>
      <p:ext uri="{BB962C8B-B14F-4D97-AF65-F5344CB8AC3E}">
        <p14:creationId xmlns:p14="http://schemas.microsoft.com/office/powerpoint/2010/main" val="3211433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AGAIN, THE COMPETING VIEWS</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Many </a:t>
            </a:r>
            <a:r>
              <a:rPr lang="en-US" sz="2400" dirty="0"/>
              <a:t>in the African-American community feel </a:t>
            </a:r>
            <a:endParaRPr lang="en-US" sz="2400" dirty="0" smtClean="0"/>
          </a:p>
          <a:p>
            <a:r>
              <a:rPr lang="en-US" sz="2400" dirty="0" smtClean="0"/>
              <a:t>that </a:t>
            </a:r>
            <a:r>
              <a:rPr lang="en-US" sz="2400" dirty="0"/>
              <a:t>most cops are dishonest and out to get </a:t>
            </a:r>
            <a:r>
              <a:rPr lang="en-US" sz="2400" dirty="0" smtClean="0"/>
              <a:t>them</a:t>
            </a:r>
          </a:p>
          <a:p>
            <a:r>
              <a:rPr lang="en-US" sz="2400" dirty="0" smtClean="0"/>
              <a:t>that </a:t>
            </a:r>
            <a:r>
              <a:rPr lang="en-US" sz="2400" dirty="0"/>
              <a:t>the CIA is behind the drug </a:t>
            </a:r>
            <a:r>
              <a:rPr lang="en-US" sz="2400" dirty="0" smtClean="0"/>
              <a:t>epidemic</a:t>
            </a:r>
          </a:p>
          <a:p>
            <a:r>
              <a:rPr lang="en-US" sz="2400" dirty="0" smtClean="0"/>
              <a:t>it’s </a:t>
            </a:r>
            <a:r>
              <a:rPr lang="en-US" sz="2400" dirty="0"/>
              <a:t>all a conspiracy to lock up more and more African-American men. </a:t>
            </a:r>
            <a:endParaRPr lang="en-US" sz="2400" dirty="0" smtClean="0"/>
          </a:p>
          <a:p>
            <a:endParaRPr lang="en-US" sz="2400" b="1" dirty="0"/>
          </a:p>
          <a:p>
            <a:pPr marL="0" indent="0">
              <a:buNone/>
            </a:pPr>
            <a:r>
              <a:rPr lang="en-US" sz="2400" dirty="0" smtClean="0"/>
              <a:t>				</a:t>
            </a:r>
            <a:r>
              <a:rPr lang="en-US" sz="1800" dirty="0" smtClean="0"/>
              <a:t>Professor David Kennedy, Founder</a:t>
            </a:r>
          </a:p>
          <a:p>
            <a:pPr marL="0" indent="0">
              <a:buNone/>
            </a:pPr>
            <a:r>
              <a:rPr lang="en-US" sz="1800" dirty="0"/>
              <a:t>	</a:t>
            </a:r>
            <a:r>
              <a:rPr lang="en-US" sz="1800" dirty="0" smtClean="0"/>
              <a:t>			National Network for Safe Communities 					(NNSC)</a:t>
            </a:r>
            <a:endParaRPr lang="en-US" sz="18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54</a:t>
            </a:fld>
            <a:endParaRPr lang="en-US" altLang="en-US"/>
          </a:p>
        </p:txBody>
      </p:sp>
    </p:spTree>
    <p:extLst>
      <p:ext uri="{BB962C8B-B14F-4D97-AF65-F5344CB8AC3E}">
        <p14:creationId xmlns:p14="http://schemas.microsoft.com/office/powerpoint/2010/main" val="29923838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AND THE VIEW OF LAW ENFORCEMENT</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On </a:t>
            </a:r>
            <a:r>
              <a:rPr lang="en-US" sz="2400" dirty="0"/>
              <a:t>the other hand, the </a:t>
            </a:r>
            <a:r>
              <a:rPr lang="en-US" sz="2400" dirty="0" smtClean="0"/>
              <a:t>officers </a:t>
            </a:r>
            <a:r>
              <a:rPr lang="en-US" sz="2400" dirty="0"/>
              <a:t>will say </a:t>
            </a:r>
            <a:endParaRPr lang="en-US" sz="2400" dirty="0" smtClean="0"/>
          </a:p>
          <a:p>
            <a:r>
              <a:rPr lang="en-US" sz="2400" dirty="0" smtClean="0"/>
              <a:t>the </a:t>
            </a:r>
            <a:r>
              <a:rPr lang="en-US" sz="2400" dirty="0"/>
              <a:t>community is </a:t>
            </a:r>
            <a:r>
              <a:rPr lang="en-US" sz="2400" dirty="0" smtClean="0"/>
              <a:t>complicit</a:t>
            </a:r>
          </a:p>
          <a:p>
            <a:r>
              <a:rPr lang="en-US" sz="2400" dirty="0" smtClean="0"/>
              <a:t>that </a:t>
            </a:r>
            <a:r>
              <a:rPr lang="en-US" sz="2400" dirty="0"/>
              <a:t>“</a:t>
            </a:r>
            <a:r>
              <a:rPr lang="en-US" sz="2400" i="1" dirty="0"/>
              <a:t>nobody cares</a:t>
            </a:r>
            <a:r>
              <a:rPr lang="en-US" sz="2400" dirty="0"/>
              <a:t>,” “</a:t>
            </a:r>
            <a:r>
              <a:rPr lang="en-US" sz="2400" i="1" dirty="0"/>
              <a:t>no one is raising their kids</a:t>
            </a:r>
            <a:r>
              <a:rPr lang="en-US" sz="2400" dirty="0"/>
              <a:t>,” “</a:t>
            </a:r>
            <a:r>
              <a:rPr lang="en-US" sz="2400" i="1" dirty="0"/>
              <a:t>everybody is living off of drug money,” </a:t>
            </a:r>
            <a:endParaRPr lang="en-US" sz="2400" i="1" dirty="0" smtClean="0"/>
          </a:p>
          <a:p>
            <a:r>
              <a:rPr lang="en-US" sz="2400" dirty="0" smtClean="0"/>
              <a:t>And as to the community,  </a:t>
            </a:r>
            <a:r>
              <a:rPr lang="en-US" sz="2400" i="1" dirty="0"/>
              <a:t>“the only thing we can do is occupy them.” </a:t>
            </a:r>
          </a:p>
          <a:p>
            <a:pPr marL="0" indent="0">
              <a:buNone/>
            </a:pPr>
            <a:r>
              <a:rPr lang="en-US" dirty="0" smtClean="0"/>
              <a:t>		</a:t>
            </a:r>
            <a:r>
              <a:rPr lang="en-US" sz="2400" dirty="0" smtClean="0"/>
              <a:t>	</a:t>
            </a:r>
            <a:r>
              <a:rPr lang="en-US" sz="2000" dirty="0" smtClean="0"/>
              <a:t>		- Kennedy</a:t>
            </a:r>
          </a:p>
          <a:p>
            <a:pPr marL="0" indent="0">
              <a:buNone/>
            </a:pPr>
            <a:r>
              <a:rPr lang="en-US" sz="2000" dirty="0"/>
              <a:t>	</a:t>
            </a:r>
            <a:r>
              <a:rPr lang="en-US" sz="2000" dirty="0" smtClean="0"/>
              <a:t>				January 12, 2012</a:t>
            </a:r>
            <a:endParaRPr lang="en-US"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55</a:t>
            </a:fld>
            <a:endParaRPr lang="en-US" altLang="en-US"/>
          </a:p>
        </p:txBody>
      </p:sp>
    </p:spTree>
    <p:extLst>
      <p:ext uri="{BB962C8B-B14F-4D97-AF65-F5344CB8AC3E}">
        <p14:creationId xmlns:p14="http://schemas.microsoft.com/office/powerpoint/2010/main" val="36206033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EFFORTS TO BRIDGE THE GAP….</a:t>
            </a:r>
            <a:endParaRPr lang="en-US" sz="2400" dirty="0"/>
          </a:p>
        </p:txBody>
      </p:sp>
      <p:sp>
        <p:nvSpPr>
          <p:cNvPr id="3" name="Content Placeholder 2"/>
          <p:cNvSpPr>
            <a:spLocks noGrp="1"/>
          </p:cNvSpPr>
          <p:nvPr>
            <p:ph idx="1"/>
          </p:nvPr>
        </p:nvSpPr>
        <p:spPr/>
        <p:txBody>
          <a:bodyPr/>
          <a:lstStyle/>
          <a:p>
            <a:pPr marL="0" indent="0">
              <a:buNone/>
            </a:pPr>
            <a:r>
              <a:rPr lang="en-US" sz="2400" dirty="0" smtClean="0"/>
              <a:t>One effort to improve policing practices and reassure the public of the professional nature of most policing activity has been the use of police body cameras.</a:t>
            </a:r>
          </a:p>
          <a:p>
            <a:pPr marL="0" indent="0">
              <a:buNone/>
            </a:pPr>
            <a:r>
              <a:rPr lang="en-US" sz="2400" b="1" dirty="0"/>
              <a:t>Benefits of Body Cameras</a:t>
            </a:r>
          </a:p>
          <a:p>
            <a:r>
              <a:rPr lang="en-US" sz="2400" dirty="0"/>
              <a:t>From the perspective of a suspicious public and media, body cameras are seen as a way to improve transparency and police accountability. </a:t>
            </a:r>
            <a:endParaRPr lang="en-US" sz="2400" dirty="0" smtClean="0"/>
          </a:p>
          <a:p>
            <a:r>
              <a:rPr lang="en-US" sz="2400" dirty="0" smtClean="0"/>
              <a:t>For </a:t>
            </a:r>
            <a:r>
              <a:rPr lang="en-US" sz="2400" dirty="0"/>
              <a:t>law enforcement, the cameras offer a way to effectively counter wrongful claims of misconduct.</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56</a:t>
            </a:fld>
            <a:endParaRPr lang="en-US" altLang="en-US"/>
          </a:p>
        </p:txBody>
      </p:sp>
    </p:spTree>
    <p:extLst>
      <p:ext uri="{BB962C8B-B14F-4D97-AF65-F5344CB8AC3E}">
        <p14:creationId xmlns:p14="http://schemas.microsoft.com/office/powerpoint/2010/main" val="1962423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ANY REASON FOR CONCERN…?</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a:t>
            </a:r>
            <a:r>
              <a:rPr lang="en-US" sz="2400" dirty="0"/>
              <a:t>challenge of on-officer cameras is the tension between their potential to invade privacy and their strong benefit in promoting police accountability</a:t>
            </a:r>
            <a:r>
              <a:rPr lang="en-US" sz="2400" dirty="0" smtClean="0"/>
              <a:t>.</a:t>
            </a:r>
          </a:p>
          <a:p>
            <a:endParaRPr lang="en-US" sz="2400" dirty="0"/>
          </a:p>
          <a:p>
            <a:r>
              <a:rPr lang="en-US" sz="2400" dirty="0"/>
              <a:t> Police officers enter people’s homes and encounter bystanders, suspects, and victims in a wide variety of sometimes stressful and extreme situations</a:t>
            </a:r>
            <a:r>
              <a:rPr lang="en-US" sz="2400" dirty="0" smtClean="0"/>
              <a:t>.</a:t>
            </a:r>
          </a:p>
          <a:p>
            <a:r>
              <a:rPr lang="en-US" sz="2400" dirty="0" smtClean="0"/>
              <a:t>A second concern is that, if </a:t>
            </a:r>
            <a:r>
              <a:rPr lang="en-US" sz="2400" dirty="0"/>
              <a:t>police are free to turn the cameras on and off as they please, the cameras’ role in providing a check and balance against police power will shrink and they will no longer become a net benefit </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57</a:t>
            </a:fld>
            <a:endParaRPr lang="en-US" altLang="en-US"/>
          </a:p>
        </p:txBody>
      </p:sp>
    </p:spTree>
    <p:extLst>
      <p:ext uri="{BB962C8B-B14F-4D97-AF65-F5344CB8AC3E}">
        <p14:creationId xmlns:p14="http://schemas.microsoft.com/office/powerpoint/2010/main" val="32036568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ARE BODY CAMERAS A PART OF THE SOLUTION?</a:t>
            </a:r>
            <a:endParaRPr lang="en-US" sz="2400" dirty="0"/>
          </a:p>
        </p:txBody>
      </p:sp>
      <p:sp>
        <p:nvSpPr>
          <p:cNvPr id="3" name="Content Placeholder 2"/>
          <p:cNvSpPr>
            <a:spLocks noGrp="1"/>
          </p:cNvSpPr>
          <p:nvPr>
            <p:ph idx="1"/>
          </p:nvPr>
        </p:nvSpPr>
        <p:spPr/>
        <p:txBody>
          <a:bodyPr/>
          <a:lstStyle/>
          <a:p>
            <a:pPr marL="0" indent="0">
              <a:buNone/>
            </a:pPr>
            <a:r>
              <a:rPr lang="en-US" sz="2400" dirty="0" smtClean="0"/>
              <a:t>September 5, 2015</a:t>
            </a:r>
          </a:p>
          <a:p>
            <a:pPr marL="0" indent="0">
              <a:buNone/>
            </a:pPr>
            <a:endParaRPr lang="en-US" sz="2400" dirty="0"/>
          </a:p>
          <a:p>
            <a:pPr marL="0" indent="0">
              <a:buNone/>
            </a:pPr>
            <a:r>
              <a:rPr lang="en-US" sz="2400" i="1" dirty="0" smtClean="0"/>
              <a:t>DALLAS </a:t>
            </a:r>
            <a:r>
              <a:rPr lang="en-US" sz="2400" i="1" dirty="0"/>
              <a:t>– In the national debate over police safety and accountability, body cameras have proved to be a powerful tool.</a:t>
            </a:r>
          </a:p>
          <a:p>
            <a:pPr marL="0" indent="0">
              <a:buNone/>
            </a:pPr>
            <a:r>
              <a:rPr lang="en-US" sz="2400" i="1" dirty="0"/>
              <a:t>Tuesday, the Dallas Police Department rolled out a body camera program that's been in the making since 2013.</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58</a:t>
            </a:fld>
            <a:endParaRPr lang="en-US" altLang="en-US"/>
          </a:p>
        </p:txBody>
      </p:sp>
    </p:spTree>
    <p:extLst>
      <p:ext uri="{BB962C8B-B14F-4D97-AF65-F5344CB8AC3E}">
        <p14:creationId xmlns:p14="http://schemas.microsoft.com/office/powerpoint/2010/main" val="12275560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IDEA IS RECEIVING WIDESPREAD CONSIDERATION…</a:t>
            </a:r>
            <a:endParaRPr lang="en-US" sz="2400" dirty="0"/>
          </a:p>
        </p:txBody>
      </p:sp>
      <p:sp>
        <p:nvSpPr>
          <p:cNvPr id="3" name="Content Placeholder 2"/>
          <p:cNvSpPr>
            <a:spLocks noGrp="1"/>
          </p:cNvSpPr>
          <p:nvPr>
            <p:ph idx="1"/>
          </p:nvPr>
        </p:nvSpPr>
        <p:spPr/>
        <p:txBody>
          <a:bodyPr/>
          <a:lstStyle/>
          <a:p>
            <a:pPr marL="0" indent="0">
              <a:buNone/>
            </a:pPr>
            <a:r>
              <a:rPr lang="en-US" sz="2400" dirty="0" smtClean="0"/>
              <a:t>September 15, 2015</a:t>
            </a:r>
          </a:p>
          <a:p>
            <a:pPr marL="0" indent="0">
              <a:buNone/>
            </a:pPr>
            <a:endParaRPr lang="en-US" sz="2400" dirty="0" smtClean="0"/>
          </a:p>
          <a:p>
            <a:pPr marL="0" indent="0">
              <a:buNone/>
            </a:pPr>
            <a:r>
              <a:rPr lang="en-US" sz="2400" i="1" dirty="0" smtClean="0"/>
              <a:t>BOSTON - Police </a:t>
            </a:r>
            <a:r>
              <a:rPr lang="en-US" sz="2400" i="1" dirty="0"/>
              <a:t>officers in Boston could be equipped with body cameras within the next couple of months as part of a pilot program, according to Boston Police Commissioner William Evans</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59</a:t>
            </a:fld>
            <a:endParaRPr lang="en-US" altLang="en-US"/>
          </a:p>
        </p:txBody>
      </p:sp>
    </p:spTree>
    <p:extLst>
      <p:ext uri="{BB962C8B-B14F-4D97-AF65-F5344CB8AC3E}">
        <p14:creationId xmlns:p14="http://schemas.microsoft.com/office/powerpoint/2010/main" val="227967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ALABAMA STATE TROOPERS CONFRONT MARCHERS ON THE SELMA TO MONTGOMERY MARCH IN 1965 </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a:t>
            </a:fld>
            <a:endParaRPr lang="en-US" altLang="en-US"/>
          </a:p>
        </p:txBody>
      </p:sp>
      <p:pic>
        <p:nvPicPr>
          <p:cNvPr id="7" name="Content Placeholder 6" descr="https://upload.wikimedia.org/wikipedia/commons/3/3c/Bloody_Sunday-Alabama_police_attack.jpe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558256"/>
            <a:ext cx="3810000" cy="2609850"/>
          </a:xfrm>
          <a:prstGeom prst="rect">
            <a:avLst/>
          </a:prstGeom>
          <a:noFill/>
          <a:ln>
            <a:noFill/>
          </a:ln>
        </p:spPr>
      </p:pic>
    </p:spTree>
    <p:extLst>
      <p:ext uri="{BB962C8B-B14F-4D97-AF65-F5344CB8AC3E}">
        <p14:creationId xmlns:p14="http://schemas.microsoft.com/office/powerpoint/2010/main" val="37477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PRECISE ISSUES RAISED HIT HOME FOR ME… </a:t>
            </a:r>
            <a:endParaRPr lang="en-US" sz="2400" dirty="0"/>
          </a:p>
        </p:txBody>
      </p:sp>
      <p:sp>
        <p:nvSpPr>
          <p:cNvPr id="3" name="Content Placeholder 2"/>
          <p:cNvSpPr>
            <a:spLocks noGrp="1"/>
          </p:cNvSpPr>
          <p:nvPr>
            <p:ph idx="1"/>
          </p:nvPr>
        </p:nvSpPr>
        <p:spPr/>
        <p:txBody>
          <a:bodyPr/>
          <a:lstStyle/>
          <a:p>
            <a:pPr marL="0" indent="0">
              <a:buNone/>
            </a:pPr>
            <a:r>
              <a:rPr lang="en-US" sz="2400" dirty="0" smtClean="0"/>
              <a:t>The September 2, 2015 </a:t>
            </a:r>
            <a:r>
              <a:rPr lang="en-US" sz="2400" i="1" dirty="0" smtClean="0"/>
              <a:t>Milwaukee Journal Sentinel </a:t>
            </a:r>
            <a:r>
              <a:rPr lang="en-US" sz="2400" dirty="0" smtClean="0"/>
              <a:t>reported that Mayor Tom Barrett intended a budgetary request for body cameras for officers: </a:t>
            </a:r>
          </a:p>
          <a:p>
            <a:pPr marL="0" indent="0">
              <a:buNone/>
            </a:pPr>
            <a:endParaRPr lang="en-US" sz="2400" dirty="0"/>
          </a:p>
          <a:p>
            <a:pPr marL="0" indent="0">
              <a:buNone/>
            </a:pPr>
            <a:r>
              <a:rPr lang="en-US" sz="2400" i="1" dirty="0" smtClean="0"/>
              <a:t>“Mayor </a:t>
            </a:r>
            <a:r>
              <a:rPr lang="en-US" sz="2400" i="1" dirty="0"/>
              <a:t>Tom Barrett </a:t>
            </a:r>
            <a:r>
              <a:rPr lang="en-US" sz="2400" i="1" dirty="0" smtClean="0"/>
              <a:t>announced last weekend he is seeking to outfit all uniformed patrol officers with cameras by </a:t>
            </a:r>
            <a:r>
              <a:rPr lang="en-US" sz="2400" i="1" dirty="0"/>
              <a:t>the end of 2016 — a pace that outstrips most other large police departments using the technology. The estimated cost of the body cameras and video storage capabilities is $880,000 in 2016, according to preliminary budget figures</a:t>
            </a:r>
            <a:r>
              <a:rPr lang="en-US" sz="2400" dirty="0" smtClean="0"/>
              <a:t>.”</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60</a:t>
            </a:fld>
            <a:endParaRPr lang="en-US" altLang="en-US"/>
          </a:p>
        </p:txBody>
      </p:sp>
    </p:spTree>
    <p:extLst>
      <p:ext uri="{BB962C8B-B14F-4D97-AF65-F5344CB8AC3E}">
        <p14:creationId xmlns:p14="http://schemas.microsoft.com/office/powerpoint/2010/main" val="8095160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BUT GOODWILL AND POSITIVE EXPECTATIONS CAN BE LOST DUE TO POLICY DECISION AND SUSPICION….</a:t>
            </a:r>
            <a:endParaRPr lang="en-US" sz="2400" dirty="0"/>
          </a:p>
        </p:txBody>
      </p:sp>
      <p:sp>
        <p:nvSpPr>
          <p:cNvPr id="3" name="Content Placeholder 2"/>
          <p:cNvSpPr>
            <a:spLocks noGrp="1"/>
          </p:cNvSpPr>
          <p:nvPr>
            <p:ph idx="1"/>
          </p:nvPr>
        </p:nvSpPr>
        <p:spPr/>
        <p:txBody>
          <a:bodyPr/>
          <a:lstStyle/>
          <a:p>
            <a:pPr marL="0" indent="0">
              <a:buNone/>
            </a:pPr>
            <a:r>
              <a:rPr lang="en-US" sz="2400" dirty="0" smtClean="0"/>
              <a:t>While on one hand:</a:t>
            </a:r>
          </a:p>
          <a:p>
            <a:pPr marL="0" indent="0">
              <a:buNone/>
            </a:pPr>
            <a:r>
              <a:rPr lang="en-US" sz="2400" i="1" dirty="0" smtClean="0"/>
              <a:t>“The </a:t>
            </a:r>
            <a:r>
              <a:rPr lang="en-US" sz="2400" i="1" dirty="0"/>
              <a:t>policy says all officers assigned a camera </a:t>
            </a:r>
            <a:r>
              <a:rPr lang="en-US" sz="2400" b="1" i="1" dirty="0"/>
              <a:t>must wear it at all times</a:t>
            </a:r>
            <a:r>
              <a:rPr lang="en-US" sz="2400" i="1" dirty="0"/>
              <a:t> when on duty, in uniform and performing enforcement duties</a:t>
            </a:r>
            <a:r>
              <a:rPr lang="en-US" sz="2400" i="1" dirty="0" smtClean="0"/>
              <a:t>.”</a:t>
            </a:r>
          </a:p>
          <a:p>
            <a:pPr marL="0" indent="0">
              <a:buNone/>
            </a:pPr>
            <a:r>
              <a:rPr lang="en-US" sz="2400" dirty="0" smtClean="0"/>
              <a:t>It also states :</a:t>
            </a:r>
          </a:p>
          <a:p>
            <a:pPr marL="0" indent="0">
              <a:buNone/>
            </a:pPr>
            <a:r>
              <a:rPr lang="en-US" sz="2400" i="1" dirty="0" smtClean="0"/>
              <a:t>“Officers </a:t>
            </a:r>
            <a:r>
              <a:rPr lang="en-US" sz="2400" b="1" i="1" dirty="0"/>
              <a:t>will not be required to have the cameras activated during their entire shifts </a:t>
            </a:r>
            <a:r>
              <a:rPr lang="en-US" sz="2400" i="1" dirty="0"/>
              <a:t>but will be required to turn them on </a:t>
            </a:r>
            <a:r>
              <a:rPr lang="en-US" sz="2400" i="1" dirty="0" smtClean="0"/>
              <a:t>‘as </a:t>
            </a:r>
            <a:r>
              <a:rPr lang="en-US" sz="2400" i="1" dirty="0"/>
              <a:t>soon as practicable and when safe to do so</a:t>
            </a:r>
            <a:r>
              <a:rPr lang="en-US" sz="2400" i="1" dirty="0" smtClean="0"/>
              <a:t>,’ </a:t>
            </a:r>
            <a:r>
              <a:rPr lang="en-US" sz="2400" i="1" dirty="0"/>
              <a:t>when they realize they will be conducting investigative or enforcement </a:t>
            </a:r>
            <a:r>
              <a:rPr lang="en-US" sz="2400" i="1" dirty="0" smtClean="0"/>
              <a:t>actions.”</a:t>
            </a:r>
          </a:p>
          <a:p>
            <a:pPr marL="0" indent="0">
              <a:buNone/>
            </a:pPr>
            <a:r>
              <a:rPr lang="en-US" sz="2400" i="1" dirty="0"/>
              <a:t>	</a:t>
            </a:r>
            <a:r>
              <a:rPr lang="en-US" sz="2400" i="1" dirty="0" smtClean="0"/>
              <a:t>				</a:t>
            </a:r>
            <a:r>
              <a:rPr lang="en-US" sz="2000" dirty="0" smtClean="0"/>
              <a:t>Journal Sentinel</a:t>
            </a:r>
          </a:p>
          <a:p>
            <a:pPr marL="0" indent="0">
              <a:buNone/>
            </a:pPr>
            <a:r>
              <a:rPr lang="en-US" sz="2000" dirty="0"/>
              <a:t>	</a:t>
            </a:r>
            <a:r>
              <a:rPr lang="en-US" sz="2000" dirty="0" smtClean="0"/>
              <a:t>				October 16, 2015</a:t>
            </a:r>
            <a:endParaRPr lang="en-US" sz="20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61</a:t>
            </a:fld>
            <a:endParaRPr lang="en-US" altLang="en-US"/>
          </a:p>
        </p:txBody>
      </p:sp>
    </p:spTree>
    <p:extLst>
      <p:ext uri="{BB962C8B-B14F-4D97-AF65-F5344CB8AC3E}">
        <p14:creationId xmlns:p14="http://schemas.microsoft.com/office/powerpoint/2010/main" val="19504990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COMMUNITY POLICING</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Because the nature of communities and the demands of changing demographics have required evolution of policing practices, there have been numerous initiatives at the federal and local levels to provide guidance to law enforcement agencies.</a:t>
            </a:r>
          </a:p>
          <a:p>
            <a:pPr marL="0" indent="0">
              <a:buNone/>
            </a:pPr>
            <a:endParaRPr lang="en-US" sz="2400" dirty="0" smtClean="0"/>
          </a:p>
          <a:p>
            <a:pPr marL="0" indent="0">
              <a:buNone/>
            </a:pPr>
            <a:r>
              <a:rPr lang="en-US" sz="2400" dirty="0" smtClean="0"/>
              <a:t>One has been what is commonly referred to as “community policing,” led by the United States Department of Justice Community Oriented Policing Services (COPS).</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62</a:t>
            </a:fld>
            <a:endParaRPr lang="en-US" altLang="en-US"/>
          </a:p>
        </p:txBody>
      </p:sp>
    </p:spTree>
    <p:extLst>
      <p:ext uri="{BB962C8B-B14F-4D97-AF65-F5344CB8AC3E}">
        <p14:creationId xmlns:p14="http://schemas.microsoft.com/office/powerpoint/2010/main" val="25693340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WHAT IS COMMUNITY POLICING?</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Community </a:t>
            </a:r>
            <a:r>
              <a:rPr lang="en-US" sz="2400" dirty="0"/>
              <a:t>policing focuses on crime and </a:t>
            </a:r>
            <a:r>
              <a:rPr lang="en-US" sz="2400" dirty="0" smtClean="0"/>
              <a:t>social disorder </a:t>
            </a:r>
            <a:r>
              <a:rPr lang="en-US" sz="2400" dirty="0"/>
              <a:t>through the delivery of police services </a:t>
            </a:r>
            <a:r>
              <a:rPr lang="en-US" sz="2400" dirty="0" smtClean="0"/>
              <a:t>that includes aspects </a:t>
            </a:r>
            <a:r>
              <a:rPr lang="en-US" sz="2400" dirty="0"/>
              <a:t>of </a:t>
            </a:r>
            <a:endParaRPr lang="en-US" sz="2400" dirty="0" smtClean="0"/>
          </a:p>
          <a:p>
            <a:r>
              <a:rPr lang="en-US" sz="2400" dirty="0" smtClean="0"/>
              <a:t>traditional </a:t>
            </a:r>
            <a:r>
              <a:rPr lang="en-US" sz="2400" dirty="0"/>
              <a:t>law </a:t>
            </a:r>
            <a:r>
              <a:rPr lang="en-US" sz="2400" dirty="0" smtClean="0"/>
              <a:t>enforcement</a:t>
            </a:r>
          </a:p>
          <a:p>
            <a:r>
              <a:rPr lang="en-US" sz="2400" dirty="0" smtClean="0"/>
              <a:t>prevention</a:t>
            </a:r>
          </a:p>
          <a:p>
            <a:r>
              <a:rPr lang="en-US" sz="2400" dirty="0" smtClean="0"/>
              <a:t>problem-solving</a:t>
            </a:r>
            <a:endParaRPr lang="en-US" sz="2400" dirty="0"/>
          </a:p>
          <a:p>
            <a:r>
              <a:rPr lang="en-US" sz="2400" dirty="0" smtClean="0"/>
              <a:t>community engagement</a:t>
            </a:r>
          </a:p>
          <a:p>
            <a:r>
              <a:rPr lang="en-US" sz="2400" dirty="0" smtClean="0"/>
              <a:t>partnerships.</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63</a:t>
            </a:fld>
            <a:endParaRPr lang="en-US" altLang="en-US"/>
          </a:p>
        </p:txBody>
      </p:sp>
    </p:spTree>
    <p:extLst>
      <p:ext uri="{BB962C8B-B14F-4D97-AF65-F5344CB8AC3E}">
        <p14:creationId xmlns:p14="http://schemas.microsoft.com/office/powerpoint/2010/main" val="4183344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MODEL ITSELF…</a:t>
            </a:r>
            <a:endParaRPr lang="en-US" sz="2400" dirty="0"/>
          </a:p>
        </p:txBody>
      </p:sp>
      <p:sp>
        <p:nvSpPr>
          <p:cNvPr id="3" name="Content Placeholder 2"/>
          <p:cNvSpPr>
            <a:spLocks noGrp="1"/>
          </p:cNvSpPr>
          <p:nvPr>
            <p:ph idx="1"/>
          </p:nvPr>
        </p:nvSpPr>
        <p:spPr/>
        <p:txBody>
          <a:bodyPr/>
          <a:lstStyle/>
          <a:p>
            <a:pPr marL="0" indent="0">
              <a:buNone/>
            </a:pPr>
            <a:r>
              <a:rPr lang="en-US" sz="2400" dirty="0"/>
              <a:t>The community policing </a:t>
            </a:r>
            <a:r>
              <a:rPr lang="en-US" sz="2400" dirty="0" smtClean="0"/>
              <a:t>model</a:t>
            </a:r>
          </a:p>
          <a:p>
            <a:r>
              <a:rPr lang="en-US" sz="2400" dirty="0" smtClean="0"/>
              <a:t> </a:t>
            </a:r>
            <a:r>
              <a:rPr lang="en-US" sz="2400" dirty="0"/>
              <a:t>balances reactive responses to calls for service with proactive problem-solving centered on the causes of crime and disorder. </a:t>
            </a:r>
            <a:endParaRPr lang="en-US" sz="2400" dirty="0" smtClean="0"/>
          </a:p>
          <a:p>
            <a:r>
              <a:rPr lang="en-US" sz="2400" dirty="0" smtClean="0"/>
              <a:t>requires </a:t>
            </a:r>
            <a:r>
              <a:rPr lang="en-US" sz="2400" dirty="0"/>
              <a:t>police and citizens to join together as partners in the course of both identifying and effectively addressing these </a:t>
            </a:r>
            <a:r>
              <a:rPr lang="en-US" sz="2400" dirty="0" smtClean="0"/>
              <a:t>issues</a:t>
            </a:r>
          </a:p>
          <a:p>
            <a:pPr marL="0" indent="0">
              <a:buNone/>
            </a:pPr>
            <a:r>
              <a:rPr lang="en-US" sz="2400" dirty="0"/>
              <a:t>	</a:t>
            </a:r>
            <a:r>
              <a:rPr lang="en-US" sz="2400" dirty="0" smtClean="0"/>
              <a:t>		</a:t>
            </a:r>
            <a:r>
              <a:rPr lang="en-US" sz="2000" i="1" dirty="0" smtClean="0"/>
              <a:t>Community Policing Explained: A Guide 					for Local Governments</a:t>
            </a:r>
          </a:p>
          <a:p>
            <a:pPr marL="0" indent="0">
              <a:buNone/>
            </a:pPr>
            <a:endParaRPr lang="en-US" sz="2400" i="1"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64</a:t>
            </a:fld>
            <a:endParaRPr lang="en-US" altLang="en-US"/>
          </a:p>
        </p:txBody>
      </p:sp>
    </p:spTree>
    <p:extLst>
      <p:ext uri="{BB962C8B-B14F-4D97-AF65-F5344CB8AC3E}">
        <p14:creationId xmlns:p14="http://schemas.microsoft.com/office/powerpoint/2010/main" val="17607066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 DESCRIPTION OF THE CONCEPT</a:t>
            </a:r>
            <a:endParaRPr lang="en-US" sz="2400" dirty="0"/>
          </a:p>
        </p:txBody>
      </p:sp>
      <p:sp>
        <p:nvSpPr>
          <p:cNvPr id="3" name="Content Placeholder 2"/>
          <p:cNvSpPr>
            <a:spLocks noGrp="1"/>
          </p:cNvSpPr>
          <p:nvPr>
            <p:ph idx="1"/>
          </p:nvPr>
        </p:nvSpPr>
        <p:spPr/>
        <p:txBody>
          <a:bodyPr/>
          <a:lstStyle/>
          <a:p>
            <a:pPr marL="0" indent="0">
              <a:buNone/>
            </a:pPr>
            <a:endParaRPr lang="en-US" sz="2400" i="1" dirty="0" smtClean="0"/>
          </a:p>
          <a:p>
            <a:pPr marL="0" indent="0">
              <a:buNone/>
            </a:pPr>
            <a:r>
              <a:rPr lang="en-US" sz="2400" i="1" dirty="0" smtClean="0"/>
              <a:t>Community Policing Explained: A Guide for Local Governments </a:t>
            </a:r>
            <a:r>
              <a:rPr lang="en-US" sz="2400" dirty="0"/>
              <a:t>(July </a:t>
            </a:r>
            <a:r>
              <a:rPr lang="en-US" sz="2400" dirty="0" smtClean="0"/>
              <a:t>2007) </a:t>
            </a:r>
            <a:r>
              <a:rPr lang="en-US" sz="2400" dirty="0" smtClean="0">
                <a:hlinkClick r:id="rId2"/>
              </a:rPr>
              <a:t>http</a:t>
            </a:r>
            <a:r>
              <a:rPr lang="en-US" sz="2400" dirty="0">
                <a:hlinkClick r:id="rId2"/>
              </a:rPr>
              <a:t>://</a:t>
            </a:r>
            <a:r>
              <a:rPr lang="en-US" sz="2400" dirty="0" smtClean="0">
                <a:hlinkClick r:id="rId2"/>
              </a:rPr>
              <a:t>www.cops.usdoj.gov/pdf/vets-to-cops/cp_explained.pdf</a:t>
            </a:r>
            <a:endParaRPr lang="en-US" sz="2400" dirty="0" smtClean="0"/>
          </a:p>
          <a:p>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65</a:t>
            </a:fld>
            <a:endParaRPr lang="en-US" altLang="en-US"/>
          </a:p>
        </p:txBody>
      </p:sp>
    </p:spTree>
    <p:extLst>
      <p:ext uri="{BB962C8B-B14F-4D97-AF65-F5344CB8AC3E}">
        <p14:creationId xmlns:p14="http://schemas.microsoft.com/office/powerpoint/2010/main" val="521192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MILITARIZATION OF POLICE DEPARTMENTS…</a:t>
            </a:r>
            <a:endParaRPr lang="en-US" sz="2400" dirty="0"/>
          </a:p>
        </p:txBody>
      </p:sp>
      <p:sp>
        <p:nvSpPr>
          <p:cNvPr id="3" name="Content Placeholder 2"/>
          <p:cNvSpPr>
            <a:spLocks noGrp="1"/>
          </p:cNvSpPr>
          <p:nvPr>
            <p:ph idx="1"/>
          </p:nvPr>
        </p:nvSpPr>
        <p:spPr/>
        <p:txBody>
          <a:bodyPr/>
          <a:lstStyle/>
          <a:p>
            <a:pPr marL="0" indent="0">
              <a:buNone/>
            </a:pPr>
            <a:r>
              <a:rPr lang="en-US" sz="2400" dirty="0" smtClean="0"/>
              <a:t>One of the pressing issues affecting relationships between many communities and law enforcement is what is viewed as the militarization of police departments.</a:t>
            </a:r>
          </a:p>
          <a:p>
            <a:pPr marL="0" indent="0">
              <a:buNone/>
            </a:pPr>
            <a:endParaRPr lang="en-US" sz="2400" dirty="0" smtClean="0"/>
          </a:p>
          <a:p>
            <a:pPr marL="0" indent="0">
              <a:buNone/>
            </a:pPr>
            <a:r>
              <a:rPr lang="en-US" sz="2400" dirty="0" smtClean="0"/>
              <a:t>Images of local officers manning equipment originally intended to battle opponents in Iraq and Afghanistan have contributed to some perception that the police are an occupying force.</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66</a:t>
            </a:fld>
            <a:endParaRPr lang="en-US" altLang="en-US"/>
          </a:p>
        </p:txBody>
      </p:sp>
    </p:spTree>
    <p:extLst>
      <p:ext uri="{BB962C8B-B14F-4D97-AF65-F5344CB8AC3E}">
        <p14:creationId xmlns:p14="http://schemas.microsoft.com/office/powerpoint/2010/main" val="4851463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FROM THE SPRING 2015 </a:t>
            </a:r>
            <a:r>
              <a:rPr lang="en-US" sz="2400" i="1" dirty="0" smtClean="0"/>
              <a:t>JOHN HOPKINS MAGAZINE</a:t>
            </a:r>
            <a:endParaRPr lang="en-US" sz="2400" i="1"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67</a:t>
            </a:fld>
            <a:endParaRPr lang="en-US" altLang="en-US"/>
          </a:p>
        </p:txBody>
      </p:sp>
      <p:pic>
        <p:nvPicPr>
          <p:cNvPr id="7" name="Content Placeholder 6" descr="http://api.hub.jhu.edu/factory/sites/default/files/styles/landscape/public/police_0.jpg?itok=ytaf0VX9"/>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7528" y="1600200"/>
            <a:ext cx="6788944" cy="4525963"/>
          </a:xfrm>
          <a:prstGeom prst="rect">
            <a:avLst/>
          </a:prstGeom>
          <a:noFill/>
          <a:ln>
            <a:noFill/>
          </a:ln>
        </p:spPr>
      </p:pic>
    </p:spTree>
    <p:extLst>
      <p:ext uri="{BB962C8B-B14F-4D97-AF65-F5344CB8AC3E}">
        <p14:creationId xmlns:p14="http://schemas.microsoft.com/office/powerpoint/2010/main" val="10472534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FERGUSON, MO POLICE IN NOVEMBER 2014</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68</a:t>
            </a:fld>
            <a:endParaRPr lang="en-US" altLang="en-US"/>
          </a:p>
        </p:txBody>
      </p:sp>
      <p:pic>
        <p:nvPicPr>
          <p:cNvPr id="7" name="Content Placeholder 6" descr="Police in riot gear stand around an armored vehicle as smoke fills the streets of Ferguson, Mo., in November 2014."/>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36734" y="1600200"/>
            <a:ext cx="6870532" cy="4525963"/>
          </a:xfrm>
          <a:prstGeom prst="rect">
            <a:avLst/>
          </a:prstGeom>
          <a:noFill/>
          <a:ln>
            <a:noFill/>
          </a:ln>
        </p:spPr>
      </p:pic>
    </p:spTree>
    <p:extLst>
      <p:ext uri="{BB962C8B-B14F-4D97-AF65-F5344CB8AC3E}">
        <p14:creationId xmlns:p14="http://schemas.microsoft.com/office/powerpoint/2010/main" val="19366717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IMPACT OF THE DRUG WAR</a:t>
            </a:r>
            <a:endParaRPr lang="en-US" sz="2400" dirty="0"/>
          </a:p>
        </p:txBody>
      </p:sp>
      <p:sp>
        <p:nvSpPr>
          <p:cNvPr id="3" name="Content Placeholder 2"/>
          <p:cNvSpPr>
            <a:spLocks noGrp="1"/>
          </p:cNvSpPr>
          <p:nvPr>
            <p:ph idx="1"/>
          </p:nvPr>
        </p:nvSpPr>
        <p:spPr/>
        <p:txBody>
          <a:bodyPr/>
          <a:lstStyle/>
          <a:p>
            <a:r>
              <a:rPr lang="en-US" sz="2400" dirty="0"/>
              <a:t>In 1981, President Ronald Reagan's administration prompted Congress to pass the </a:t>
            </a:r>
            <a:r>
              <a:rPr lang="en-US" sz="2400" b="1" dirty="0"/>
              <a:t>Military Cooperation with Civilian Law Enforcement Agencies Act</a:t>
            </a:r>
            <a:r>
              <a:rPr lang="en-US" sz="2400" dirty="0"/>
              <a:t>. The legislation permitted U.S. military collaboration with civilian law enforcement in the growing war on drugs, including the sharing of information and facilities and training on and use of military equipment</a:t>
            </a:r>
            <a:r>
              <a:rPr lang="en-US" sz="2400" dirty="0" smtClean="0"/>
              <a:t>.</a:t>
            </a:r>
          </a:p>
          <a:p>
            <a:endParaRPr lang="en-US" sz="2400" dirty="0"/>
          </a:p>
          <a:p>
            <a:r>
              <a:rPr lang="en-US" sz="2400" b="1" dirty="0"/>
              <a:t>The National Defense Authorization Act of 1990 </a:t>
            </a:r>
            <a:r>
              <a:rPr lang="en-US" sz="2400" dirty="0"/>
              <a:t>authorized the Department of Defense to transfer military equipment to law enforcement agencies "for use in counterdrug activities."</a:t>
            </a:r>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69</a:t>
            </a:fld>
            <a:endParaRPr lang="en-US" altLang="en-US"/>
          </a:p>
        </p:txBody>
      </p:sp>
    </p:spTree>
    <p:extLst>
      <p:ext uri="{BB962C8B-B14F-4D97-AF65-F5344CB8AC3E}">
        <p14:creationId xmlns:p14="http://schemas.microsoft.com/office/powerpoint/2010/main" val="122436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THE RODNEY KING IMAGES FROM MARCH 3, 1991</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7</a:t>
            </a:fld>
            <a:endParaRPr lang="en-US" altLang="en-US"/>
          </a:p>
        </p:txBody>
      </p:sp>
      <p:pic>
        <p:nvPicPr>
          <p:cNvPr id="7" name="Content Placeholder 6" descr="https://upload.wikimedia.org/wikipedia/en/e/e1/Kingbeating.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44850" y="1958181"/>
            <a:ext cx="2654300" cy="3810000"/>
          </a:xfrm>
          <a:prstGeom prst="rect">
            <a:avLst/>
          </a:prstGeom>
          <a:noFill/>
          <a:ln>
            <a:noFill/>
          </a:ln>
        </p:spPr>
      </p:pic>
    </p:spTree>
    <p:extLst>
      <p:ext uri="{BB962C8B-B14F-4D97-AF65-F5344CB8AC3E}">
        <p14:creationId xmlns:p14="http://schemas.microsoft.com/office/powerpoint/2010/main" val="9484789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IN THE CLINTON ADMINISTRATION…</a:t>
            </a:r>
            <a:endParaRPr lang="en-US" sz="2400" dirty="0"/>
          </a:p>
        </p:txBody>
      </p:sp>
      <p:sp>
        <p:nvSpPr>
          <p:cNvPr id="3" name="Content Placeholder 2"/>
          <p:cNvSpPr>
            <a:spLocks noGrp="1"/>
          </p:cNvSpPr>
          <p:nvPr>
            <p:ph idx="1"/>
          </p:nvPr>
        </p:nvSpPr>
        <p:spPr/>
        <p:txBody>
          <a:bodyPr/>
          <a:lstStyle/>
          <a:p>
            <a:pPr>
              <a:buNone/>
            </a:pPr>
            <a:r>
              <a:rPr lang="en-US" sz="2400" dirty="0" smtClean="0"/>
              <a:t>	The </a:t>
            </a:r>
            <a:r>
              <a:rPr lang="en-US" sz="2400" b="1" dirty="0"/>
              <a:t>National Defense Authorization Act </a:t>
            </a:r>
            <a:r>
              <a:rPr lang="en-US" sz="2400" dirty="0"/>
              <a:t>for fiscal year </a:t>
            </a:r>
            <a:r>
              <a:rPr lang="en-US" sz="2400" dirty="0" smtClean="0"/>
              <a:t>1997 (in the 1033 Program) authorized </a:t>
            </a:r>
            <a:r>
              <a:rPr lang="en-US" sz="2400" dirty="0"/>
              <a:t>surplus military equipment to be sent to law enforcement agencies </a:t>
            </a:r>
            <a:r>
              <a:rPr lang="en-US" sz="2400" dirty="0" smtClean="0"/>
              <a:t>for  </a:t>
            </a:r>
            <a:r>
              <a:rPr lang="en-US" sz="2400" i="1" dirty="0"/>
              <a:t>"use in </a:t>
            </a:r>
            <a:r>
              <a:rPr lang="en-US" sz="2400" i="1" dirty="0" smtClean="0"/>
              <a:t>counter-narcotics </a:t>
            </a:r>
            <a:r>
              <a:rPr lang="en-US" sz="2400" i="1" dirty="0"/>
              <a:t>and counterterrorism operations, and to enhance officer safety</a:t>
            </a:r>
            <a:r>
              <a:rPr lang="en-US" sz="2400" i="1" dirty="0" smtClean="0"/>
              <a:t>.“</a:t>
            </a:r>
          </a:p>
          <a:p>
            <a:endParaRPr lang="en-US" sz="2400" i="1" dirty="0"/>
          </a:p>
          <a:p>
            <a:r>
              <a:rPr lang="en-US" sz="2400" dirty="0"/>
              <a:t>All </a:t>
            </a:r>
            <a:r>
              <a:rPr lang="en-US" sz="2400" dirty="0" smtClean="0"/>
              <a:t>of these </a:t>
            </a:r>
            <a:r>
              <a:rPr lang="en-US" sz="2400" dirty="0"/>
              <a:t>programs and acts </a:t>
            </a:r>
            <a:r>
              <a:rPr lang="en-US" sz="2400" dirty="0" smtClean="0"/>
              <a:t>were </a:t>
            </a:r>
            <a:r>
              <a:rPr lang="en-US" sz="2400" dirty="0"/>
              <a:t>expanded following </a:t>
            </a:r>
            <a:r>
              <a:rPr lang="en-US" sz="2400" dirty="0" smtClean="0"/>
              <a:t>9/11</a:t>
            </a:r>
          </a:p>
          <a:p>
            <a:endParaRPr lang="en-US" sz="2400" i="1" dirty="0" smtClean="0"/>
          </a:p>
          <a:p>
            <a:endParaRPr lang="en-US" sz="2400" i="1" dirty="0" smtClean="0"/>
          </a:p>
          <a:p>
            <a:endParaRPr lang="en-US" sz="2400" i="1" dirty="0" smtClean="0"/>
          </a:p>
          <a:p>
            <a:endParaRPr lang="en-US" sz="2400" i="1" dirty="0" smtClean="0"/>
          </a:p>
          <a:p>
            <a:pPr>
              <a:buNone/>
            </a:pPr>
            <a:r>
              <a:rPr lang="en-US" sz="1800" b="0" dirty="0" smtClean="0"/>
              <a:t>						          William Clinton</a:t>
            </a:r>
            <a:endParaRPr lang="en-US" sz="18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70</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5181600"/>
            <a:ext cx="1752600" cy="1676400"/>
          </a:xfrm>
          <a:prstGeom prst="rect">
            <a:avLst/>
          </a:prstGeom>
          <a:noFill/>
          <a:ln>
            <a:noFill/>
          </a:ln>
        </p:spPr>
      </p:pic>
    </p:spTree>
    <p:extLst>
      <p:ext uri="{BB962C8B-B14F-4D97-AF65-F5344CB8AC3E}">
        <p14:creationId xmlns:p14="http://schemas.microsoft.com/office/powerpoint/2010/main" val="33155549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ONE REASON FOR RECENT CONSIDERATION…</a:t>
            </a:r>
            <a:endParaRPr lang="en-US" sz="2400" dirty="0"/>
          </a:p>
        </p:txBody>
      </p:sp>
      <p:sp>
        <p:nvSpPr>
          <p:cNvPr id="3" name="Content Placeholder 2"/>
          <p:cNvSpPr>
            <a:spLocks noGrp="1"/>
          </p:cNvSpPr>
          <p:nvPr>
            <p:ph idx="1"/>
          </p:nvPr>
        </p:nvSpPr>
        <p:spPr/>
        <p:txBody>
          <a:bodyPr/>
          <a:lstStyle/>
          <a:p>
            <a:pPr marL="0" indent="0">
              <a:buNone/>
            </a:pPr>
            <a:r>
              <a:rPr lang="en-US" sz="2400" dirty="0" smtClean="0"/>
              <a:t>In December 2014, </a:t>
            </a:r>
            <a:r>
              <a:rPr lang="en-US" sz="2400" dirty="0"/>
              <a:t>President Barack Obama's office issued a report about these programs and gave his administration 120 days to develop an executive order that includes substantive reforms</a:t>
            </a:r>
            <a:r>
              <a:rPr lang="en-US" sz="2400" dirty="0" smtClean="0"/>
              <a:t>. Cited as consideration was a recognition that in </a:t>
            </a:r>
            <a:r>
              <a:rPr lang="en-US" sz="2400" dirty="0"/>
              <a:t>the Obama era, </a:t>
            </a:r>
            <a:r>
              <a:rPr lang="en-US" sz="2400" dirty="0" smtClean="0"/>
              <a:t>police </a:t>
            </a:r>
            <a:r>
              <a:rPr lang="en-US" sz="2400" dirty="0"/>
              <a:t>departments </a:t>
            </a:r>
            <a:r>
              <a:rPr lang="en-US" sz="2400" dirty="0" smtClean="0"/>
              <a:t>had received </a:t>
            </a:r>
          </a:p>
          <a:p>
            <a:r>
              <a:rPr lang="en-US" sz="2400" dirty="0" smtClean="0"/>
              <a:t>tens </a:t>
            </a:r>
            <a:r>
              <a:rPr lang="en-US" sz="2400" dirty="0"/>
              <a:t>of thousands of machine </a:t>
            </a:r>
            <a:r>
              <a:rPr lang="en-US" sz="2400" dirty="0" smtClean="0"/>
              <a:t>guns</a:t>
            </a:r>
          </a:p>
          <a:p>
            <a:r>
              <a:rPr lang="en-US" sz="2400" dirty="0" smtClean="0"/>
              <a:t>nearly </a:t>
            </a:r>
            <a:r>
              <a:rPr lang="en-US" sz="2400" dirty="0"/>
              <a:t>200,000 ammunition </a:t>
            </a:r>
            <a:r>
              <a:rPr lang="en-US" sz="2400" dirty="0" smtClean="0"/>
              <a:t>magazines</a:t>
            </a:r>
          </a:p>
          <a:p>
            <a:r>
              <a:rPr lang="en-US" sz="2400" dirty="0" smtClean="0"/>
              <a:t>thousands </a:t>
            </a:r>
            <a:r>
              <a:rPr lang="en-US" sz="2400" dirty="0"/>
              <a:t>of pieces of camouflage and night-vision </a:t>
            </a:r>
            <a:r>
              <a:rPr lang="en-US" sz="2400" dirty="0" smtClean="0"/>
              <a:t>equipment     </a:t>
            </a:r>
          </a:p>
          <a:p>
            <a:r>
              <a:rPr lang="en-US" sz="2400" dirty="0" smtClean="0"/>
              <a:t>and </a:t>
            </a:r>
            <a:r>
              <a:rPr lang="en-US" sz="2400" dirty="0"/>
              <a:t>hundreds of silencers, armored cars and aircraft</a:t>
            </a:r>
            <a:r>
              <a:rPr lang="en-US" sz="2400" dirty="0" smtClean="0"/>
              <a:t>. </a:t>
            </a:r>
            <a:r>
              <a:rPr lang="en-US" sz="2400" dirty="0"/>
              <a:t> </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71</a:t>
            </a:fld>
            <a:endParaRPr lang="en-US" altLang="en-US"/>
          </a:p>
        </p:txBody>
      </p:sp>
    </p:spTree>
    <p:extLst>
      <p:ext uri="{BB962C8B-B14F-4D97-AF65-F5344CB8AC3E}">
        <p14:creationId xmlns:p14="http://schemas.microsoft.com/office/powerpoint/2010/main" val="33267270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ONE PERCEPTION…</a:t>
            </a:r>
            <a:endParaRPr lang="en-US" sz="2400" dirty="0"/>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i="1" dirty="0" smtClean="0"/>
              <a:t>“One </a:t>
            </a:r>
            <a:r>
              <a:rPr lang="en-US" sz="2400" i="1" dirty="0"/>
              <a:t>result is that police agencies around the nation possess military-grade equipment, turning officers who are supposed to fight crime and protect communities into what look like invading forces from an army</a:t>
            </a:r>
            <a:r>
              <a:rPr lang="en-US" sz="2400" i="1" dirty="0" smtClean="0"/>
              <a:t>.”</a:t>
            </a:r>
            <a:endParaRPr lang="en-US" sz="2400" i="1" dirty="0"/>
          </a:p>
          <a:p>
            <a:pPr marL="0" indent="0">
              <a:buNone/>
            </a:pPr>
            <a:r>
              <a:rPr lang="en-US" sz="2400" dirty="0" smtClean="0"/>
              <a:t>				</a:t>
            </a:r>
            <a:r>
              <a:rPr lang="en-US" sz="2000" i="1" dirty="0" smtClean="0"/>
              <a:t>The Militarization of U.S. Police 					Departments</a:t>
            </a:r>
            <a:r>
              <a:rPr lang="en-US" sz="2000" dirty="0" smtClean="0"/>
              <a:t>, (March 10, 2015), 					Heather Gray</a:t>
            </a:r>
            <a:endParaRPr lang="en-US" sz="20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72</a:t>
            </a:fld>
            <a:endParaRPr lang="en-US" altLang="en-US"/>
          </a:p>
        </p:txBody>
      </p:sp>
    </p:spTree>
    <p:extLst>
      <p:ext uri="{BB962C8B-B14F-4D97-AF65-F5344CB8AC3E}">
        <p14:creationId xmlns:p14="http://schemas.microsoft.com/office/powerpoint/2010/main" val="36551054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A PRESIDENTIAL INITIATIVE…</a:t>
            </a:r>
            <a:endParaRPr lang="en-US" sz="2400" dirty="0"/>
          </a:p>
        </p:txBody>
      </p:sp>
      <p:sp>
        <p:nvSpPr>
          <p:cNvPr id="3" name="Content Placeholder 2"/>
          <p:cNvSpPr>
            <a:spLocks noGrp="1"/>
          </p:cNvSpPr>
          <p:nvPr>
            <p:ph idx="1"/>
          </p:nvPr>
        </p:nvSpPr>
        <p:spPr/>
        <p:txBody>
          <a:bodyPr/>
          <a:lstStyle/>
          <a:p>
            <a:pPr marL="0" indent="0">
              <a:buNone/>
            </a:pPr>
            <a:r>
              <a:rPr lang="en-US" sz="2400" dirty="0" smtClean="0"/>
              <a:t>In a May 2015 address in Camden, NJ, then-President </a:t>
            </a:r>
            <a:r>
              <a:rPr lang="en-US" sz="2400" dirty="0"/>
              <a:t>Obama noted the militarization can sometimes make residents feel like there is "an occupying force" in their neighborhood</a:t>
            </a:r>
            <a:r>
              <a:rPr lang="en-US" sz="2400" dirty="0" smtClean="0"/>
              <a:t>. </a:t>
            </a:r>
          </a:p>
          <a:p>
            <a:pPr marL="0" indent="0">
              <a:buNone/>
            </a:pPr>
            <a:r>
              <a:rPr lang="en-US" sz="2400" i="1" dirty="0" smtClean="0"/>
              <a:t>"</a:t>
            </a:r>
            <a:r>
              <a:rPr lang="en-US" sz="2400" i="1" dirty="0"/>
              <a:t>It can alienate and intimidate local residents, and send the wrong </a:t>
            </a:r>
            <a:r>
              <a:rPr lang="en-US" sz="2400" i="1" dirty="0" smtClean="0"/>
              <a:t>message." </a:t>
            </a:r>
            <a:endParaRPr lang="en-US" sz="2400" i="1" dirty="0"/>
          </a:p>
          <a:p>
            <a:pPr marL="0" indent="0">
              <a:buNone/>
            </a:pPr>
            <a:r>
              <a:rPr lang="en-US" sz="2400" dirty="0" smtClean="0"/>
              <a:t>The directive of the President banned police from obtaining from the United States government some military-style equipment, including</a:t>
            </a:r>
          </a:p>
          <a:p>
            <a:r>
              <a:rPr lang="en-US" sz="2400" dirty="0" smtClean="0"/>
              <a:t> </a:t>
            </a:r>
            <a:r>
              <a:rPr lang="en-US" sz="2400" dirty="0"/>
              <a:t>tracked armored </a:t>
            </a:r>
            <a:r>
              <a:rPr lang="en-US" sz="2400" dirty="0" smtClean="0"/>
              <a:t>vehicles</a:t>
            </a:r>
          </a:p>
          <a:p>
            <a:r>
              <a:rPr lang="en-US" sz="2400" dirty="0" smtClean="0"/>
              <a:t> </a:t>
            </a:r>
            <a:r>
              <a:rPr lang="en-US" sz="2400" dirty="0"/>
              <a:t>weaponized aircraft </a:t>
            </a:r>
            <a:endParaRPr lang="en-US" sz="2400" dirty="0" smtClean="0"/>
          </a:p>
          <a:p>
            <a:r>
              <a:rPr lang="en-US" sz="2400" dirty="0" smtClean="0"/>
              <a:t>high-caliber </a:t>
            </a:r>
            <a:r>
              <a:rPr lang="en-US" sz="2400" dirty="0"/>
              <a:t>weapons </a:t>
            </a:r>
            <a:endParaRPr lang="en-US" sz="2400" dirty="0" smtClean="0"/>
          </a:p>
          <a:p>
            <a:pPr>
              <a:buNone/>
            </a:pPr>
            <a:r>
              <a:rPr lang="en-US" sz="1800" b="0" dirty="0" smtClean="0"/>
              <a:t>				</a:t>
            </a:r>
          </a:p>
          <a:p>
            <a:pPr>
              <a:buNone/>
            </a:pPr>
            <a:r>
              <a:rPr lang="en-US" sz="1800" b="0" dirty="0" smtClean="0"/>
              <a:t>							Barack Obama</a:t>
            </a:r>
            <a:endParaRPr lang="en-US" sz="1800" b="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73</a:t>
            </a:fld>
            <a:endParaRPr lang="en-US" altLang="en-US"/>
          </a:p>
        </p:txBody>
      </p:sp>
      <p:pic>
        <p:nvPicPr>
          <p:cNvPr id="5" name="Picture 4" descr="Image resul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334000"/>
            <a:ext cx="1524000" cy="1524000"/>
          </a:xfrm>
          <a:prstGeom prst="rect">
            <a:avLst/>
          </a:prstGeom>
          <a:noFill/>
          <a:ln>
            <a:noFill/>
          </a:ln>
        </p:spPr>
      </p:pic>
    </p:spTree>
    <p:extLst>
      <p:ext uri="{BB962C8B-B14F-4D97-AF65-F5344CB8AC3E}">
        <p14:creationId xmlns:p14="http://schemas.microsoft.com/office/powerpoint/2010/main" val="16894437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EFFORTS BY LAW ENFORCEMENT TO PROVIDE LEADERSHIP</a:t>
            </a:r>
            <a:endParaRPr lang="en-US" sz="2400" dirty="0"/>
          </a:p>
        </p:txBody>
      </p:sp>
      <p:sp>
        <p:nvSpPr>
          <p:cNvPr id="3" name="Content Placeholder 2"/>
          <p:cNvSpPr>
            <a:spLocks noGrp="1"/>
          </p:cNvSpPr>
          <p:nvPr>
            <p:ph idx="1"/>
          </p:nvPr>
        </p:nvSpPr>
        <p:spPr/>
        <p:txBody>
          <a:bodyPr/>
          <a:lstStyle/>
          <a:p>
            <a:pPr>
              <a:buNone/>
            </a:pPr>
            <a:r>
              <a:rPr lang="en-US" sz="2400" dirty="0" smtClean="0"/>
              <a:t>	An example of the efforts of some law enforcement agencies to assist agencies in effective and fair policing is the September 2006 guide,</a:t>
            </a:r>
          </a:p>
          <a:p>
            <a:pPr>
              <a:buNone/>
            </a:pPr>
            <a:r>
              <a:rPr lang="en-US" sz="2400" dirty="0" smtClean="0"/>
              <a:t>	</a:t>
            </a:r>
          </a:p>
          <a:p>
            <a:pPr>
              <a:buNone/>
            </a:pPr>
            <a:r>
              <a:rPr lang="en-US" sz="2400" i="1" dirty="0" smtClean="0"/>
              <a:t>	Protecting Civil Rights: A Leadership Guide for State, Local, and Tribal Law Enforcement</a:t>
            </a:r>
          </a:p>
          <a:p>
            <a:pPr>
              <a:buNone/>
            </a:pPr>
            <a:endParaRPr lang="en-US" sz="2400" dirty="0" smtClean="0"/>
          </a:p>
          <a:p>
            <a:pPr>
              <a:buNone/>
            </a:pPr>
            <a:r>
              <a:rPr lang="en-US" sz="2400" dirty="0" smtClean="0"/>
              <a:t>	created by the International Association of Chiefs of Police available at </a:t>
            </a:r>
            <a:r>
              <a:rPr lang="en-US" sz="2400" dirty="0" smtClean="0">
                <a:hlinkClick r:id="rId2"/>
              </a:rPr>
              <a:t>http://www.theiacp.org/portals/0/pdfs/PCR_LdrshpGde_Part1.pdf</a:t>
            </a:r>
            <a:r>
              <a:rPr lang="en-US" sz="2400" dirty="0" smtClean="0"/>
              <a:t> </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WITH THE CHANGING OF THE GUARD…</a:t>
            </a:r>
            <a:endParaRPr lang="en-US" sz="2400" dirty="0"/>
          </a:p>
        </p:txBody>
      </p:sp>
      <p:sp>
        <p:nvSpPr>
          <p:cNvPr id="3" name="Content Placeholder 2"/>
          <p:cNvSpPr>
            <a:spLocks noGrp="1"/>
          </p:cNvSpPr>
          <p:nvPr>
            <p:ph idx="1"/>
          </p:nvPr>
        </p:nvSpPr>
        <p:spPr/>
        <p:txBody>
          <a:bodyPr/>
          <a:lstStyle/>
          <a:p>
            <a:pPr algn="ctr">
              <a:buNone/>
            </a:pPr>
            <a:endParaRPr lang="en-US" sz="3200" i="1" dirty="0" smtClean="0"/>
          </a:p>
          <a:p>
            <a:pPr algn="ctr">
              <a:buNone/>
            </a:pPr>
            <a:r>
              <a:rPr lang="en-US" sz="2800" i="1" dirty="0" smtClean="0"/>
              <a:t>“Sessions </a:t>
            </a:r>
            <a:r>
              <a:rPr lang="en-US" sz="2800" i="1" dirty="0"/>
              <a:t>Indicates Justice Department Will Stop Monitoring Troubled Police </a:t>
            </a:r>
            <a:r>
              <a:rPr lang="en-US" sz="2800" i="1" dirty="0" smtClean="0"/>
              <a:t>Agencies”</a:t>
            </a:r>
            <a:endParaRPr lang="en-US" sz="2800" i="1" dirty="0"/>
          </a:p>
          <a:p>
            <a:pPr>
              <a:buNone/>
            </a:pPr>
            <a:endParaRPr lang="en-US" sz="2000" b="0" dirty="0" smtClean="0">
              <a:solidFill>
                <a:schemeClr val="tx1"/>
              </a:solidFill>
              <a:latin typeface="+mn-lt"/>
              <a:ea typeface="+mn-ea"/>
              <a:cs typeface="+mn-cs"/>
            </a:endParaRPr>
          </a:p>
          <a:p>
            <a:pPr>
              <a:buNone/>
            </a:pPr>
            <a:r>
              <a:rPr lang="en-US" sz="2000" b="0" dirty="0" smtClean="0"/>
              <a:t>							</a:t>
            </a:r>
            <a:r>
              <a:rPr lang="en-US" sz="2000" b="0" i="1" dirty="0" smtClean="0"/>
              <a:t>New York Times</a:t>
            </a:r>
            <a:endParaRPr lang="en-US" sz="2000" b="0" dirty="0"/>
          </a:p>
          <a:p>
            <a:pPr>
              <a:buNone/>
            </a:pPr>
            <a:r>
              <a:rPr lang="en-US" sz="2000" b="0" dirty="0" smtClean="0">
                <a:solidFill>
                  <a:schemeClr val="tx1"/>
                </a:solidFill>
                <a:latin typeface="+mn-lt"/>
                <a:ea typeface="+mn-ea"/>
                <a:cs typeface="+mn-cs"/>
              </a:rPr>
              <a:t>							FEB</a:t>
            </a:r>
            <a:r>
              <a:rPr lang="en-US" sz="2000" b="0" dirty="0">
                <a:solidFill>
                  <a:schemeClr val="tx1"/>
                </a:solidFill>
                <a:latin typeface="+mn-lt"/>
                <a:ea typeface="+mn-ea"/>
                <a:cs typeface="+mn-cs"/>
              </a:rPr>
              <a:t>. 28, 2017</a:t>
            </a:r>
          </a:p>
          <a:p>
            <a:pPr>
              <a:buNone/>
            </a:pPr>
            <a:r>
              <a:rPr lang="en-US" dirty="0" smtClean="0"/>
              <a:t>	</a:t>
            </a:r>
            <a:r>
              <a:rPr lang="en-US" sz="2400" b="0" i="1" dirty="0" smtClean="0"/>
              <a:t>“…it is not the responsibility of the federal government to manage non-federal law enforcement agencies.”</a:t>
            </a:r>
          </a:p>
          <a:p>
            <a:pPr>
              <a:buNone/>
            </a:pPr>
            <a:r>
              <a:rPr lang="en-US" sz="2400" b="0" i="1" dirty="0" smtClean="0"/>
              <a:t>						</a:t>
            </a:r>
            <a:r>
              <a:rPr lang="en-US" sz="1800" b="0" dirty="0" smtClean="0"/>
              <a:t>Attorney General Jeff Sessions</a:t>
            </a:r>
          </a:p>
          <a:p>
            <a:pPr>
              <a:buNone/>
            </a:pPr>
            <a:r>
              <a:rPr lang="en-US" sz="1800" b="0" dirty="0" smtClean="0"/>
              <a:t>						Memo to DOJ staff</a:t>
            </a:r>
          </a:p>
          <a:p>
            <a:pPr>
              <a:buNone/>
            </a:pPr>
            <a:r>
              <a:rPr lang="en-US" sz="1800" b="0" dirty="0" smtClean="0"/>
              <a:t>						April 2017</a:t>
            </a:r>
            <a:endParaRPr lang="en-US" sz="2400" dirty="0"/>
          </a:p>
        </p:txBody>
      </p:sp>
      <p:sp>
        <p:nvSpPr>
          <p:cNvPr id="6" name="Slide Number Placeholder 5"/>
          <p:cNvSpPr>
            <a:spLocks noGrp="1"/>
          </p:cNvSpPr>
          <p:nvPr>
            <p:ph type="sldNum" sz="quarter" idx="12"/>
          </p:nvPr>
        </p:nvSpPr>
        <p:spPr/>
        <p:txBody>
          <a:bodyPr/>
          <a:lstStyle/>
          <a:p>
            <a:fld id="{14450B2A-3E42-49E8-B6AF-159120AE6707}" type="slidenum">
              <a:rPr lang="en-US" smtClean="0"/>
              <a:pPr/>
              <a:t>75</a:t>
            </a:fld>
            <a:endParaRPr lang="en-US"/>
          </a:p>
        </p:txBody>
      </p:sp>
      <p:pic>
        <p:nvPicPr>
          <p:cNvPr id="5" name="Picture 4" descr="Image result for images for Jeff Sess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715000"/>
            <a:ext cx="1524000" cy="1143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4F2F8C-0AF9-4B42-BCA5-FE501E2BF06F}" type="slidenum">
              <a:rPr lang="en-US"/>
              <a:pPr/>
              <a:t>76</a:t>
            </a:fld>
            <a:endParaRPr lang="en-US"/>
          </a:p>
        </p:txBody>
      </p:sp>
      <p:sp>
        <p:nvSpPr>
          <p:cNvPr id="4099" name="Rectangle 3"/>
          <p:cNvSpPr>
            <a:spLocks noGrp="1" noChangeArrowheads="1"/>
          </p:cNvSpPr>
          <p:nvPr>
            <p:ph type="body" idx="1"/>
          </p:nvPr>
        </p:nvSpPr>
        <p:spPr/>
        <p:txBody>
          <a:bodyPr/>
          <a:lstStyle/>
          <a:p>
            <a:pPr marL="0" indent="0" algn="ctr">
              <a:buNone/>
            </a:pPr>
            <a:endParaRPr lang="en-US" sz="2800" dirty="0" smtClean="0"/>
          </a:p>
          <a:p>
            <a:pPr marL="0" indent="0" algn="ctr">
              <a:buNone/>
            </a:pPr>
            <a:endParaRPr lang="en-US" sz="2800" dirty="0"/>
          </a:p>
          <a:p>
            <a:pPr marL="0" indent="0" algn="ctr">
              <a:buNone/>
            </a:pPr>
            <a:r>
              <a:rPr lang="en-US" sz="2400" i="1" dirty="0" smtClean="0"/>
              <a:t>Lindsey D. Draper</a:t>
            </a:r>
          </a:p>
          <a:p>
            <a:pPr marL="0" indent="0" algn="ctr">
              <a:buNone/>
            </a:pPr>
            <a:r>
              <a:rPr lang="en-US" sz="2400" i="1" dirty="0" smtClean="0">
                <a:hlinkClick r:id="rId2"/>
              </a:rPr>
              <a:t>Lindrap@prodigy.net</a:t>
            </a:r>
            <a:endParaRPr lang="en-US" sz="2400" i="1" dirty="0" smtClean="0"/>
          </a:p>
          <a:p>
            <a:pPr marL="0" indent="0" algn="ctr">
              <a:buNone/>
            </a:pPr>
            <a:r>
              <a:rPr lang="en-US" sz="2400" i="1" dirty="0" smtClean="0"/>
              <a:t>414-462-8956</a:t>
            </a: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FROM FERGUSON, MO IN MARCH, 2015…</a:t>
            </a:r>
            <a:endParaRPr lang="en-US" sz="2400" dirty="0"/>
          </a:p>
        </p:txBody>
      </p:sp>
      <p:sp>
        <p:nvSpPr>
          <p:cNvPr id="3" name="Content Placeholder 2"/>
          <p:cNvSpPr>
            <a:spLocks noGrp="1"/>
          </p:cNvSpPr>
          <p:nvPr>
            <p:ph idx="1"/>
          </p:nvPr>
        </p:nvSpPr>
        <p:spPr/>
        <p:txBody>
          <a:bodyPr/>
          <a:lstStyle/>
          <a:p>
            <a:pPr marL="0" indent="0">
              <a:buNone/>
            </a:pPr>
            <a:r>
              <a:rPr lang="en-US" sz="2400" dirty="0" smtClean="0"/>
              <a:t>Protests occurred in Ferguson MO March 11, 2015 following the resignation of the Police Chief</a:t>
            </a:r>
          </a:p>
          <a:p>
            <a:pPr marL="0" indent="0">
              <a:buNone/>
            </a:pP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8</a:t>
            </a:fld>
            <a:endParaRPr lang="en-US" altLang="en-US"/>
          </a:p>
        </p:txBody>
      </p:sp>
      <p:pic>
        <p:nvPicPr>
          <p:cNvPr id="5" name="irc_mi" descr="http://bloximages.newyork1.vip.townnews.com/stltoday.com/content/tncms/assets/v3/editorial/c/0e/c0eb5c58-eb99-51ea-8508-67c57a664b42/550118f27cda7.image.jpg?resize=620%2C436">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9417" y="2590800"/>
            <a:ext cx="5905500" cy="4152900"/>
          </a:xfrm>
          <a:prstGeom prst="rect">
            <a:avLst/>
          </a:prstGeom>
          <a:noFill/>
          <a:ln>
            <a:noFill/>
          </a:ln>
        </p:spPr>
      </p:pic>
    </p:spTree>
    <p:extLst>
      <p:ext uri="{BB962C8B-B14F-4D97-AF65-F5344CB8AC3E}">
        <p14:creationId xmlns:p14="http://schemas.microsoft.com/office/powerpoint/2010/main" val="424066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smtClean="0"/>
              <a:t>BALTIMORE POLICE IN APRIL 2015…..</a:t>
            </a:r>
            <a:endParaRPr lang="en-US" sz="2400" dirty="0"/>
          </a:p>
        </p:txBody>
      </p:sp>
      <p:sp>
        <p:nvSpPr>
          <p:cNvPr id="6" name="Slide Number Placeholder 5"/>
          <p:cNvSpPr>
            <a:spLocks noGrp="1"/>
          </p:cNvSpPr>
          <p:nvPr>
            <p:ph type="sldNum" sz="quarter" idx="12"/>
          </p:nvPr>
        </p:nvSpPr>
        <p:spPr/>
        <p:txBody>
          <a:bodyPr/>
          <a:lstStyle/>
          <a:p>
            <a:fld id="{D4031CDF-6582-4C07-B5E7-C5BF8DD3FD46}" type="slidenum">
              <a:rPr lang="en-US" altLang="en-US" smtClean="0"/>
              <a:pPr/>
              <a:t>9</a:t>
            </a:fld>
            <a:endParaRPr lang="en-US" altLang="en-US"/>
          </a:p>
        </p:txBody>
      </p:sp>
      <p:pic>
        <p:nvPicPr>
          <p:cNvPr id="7" name="Content Placeholder 6" descr="Embedded image permalink">
            <a:hlinkClick r:id="rId2"/>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14500" y="1720056"/>
            <a:ext cx="5715000" cy="4286250"/>
          </a:xfrm>
          <a:prstGeom prst="rect">
            <a:avLst/>
          </a:prstGeom>
          <a:noFill/>
          <a:ln>
            <a:noFill/>
          </a:ln>
        </p:spPr>
      </p:pic>
    </p:spTree>
    <p:extLst>
      <p:ext uri="{BB962C8B-B14F-4D97-AF65-F5344CB8AC3E}">
        <p14:creationId xmlns:p14="http://schemas.microsoft.com/office/powerpoint/2010/main" val="2508969796"/>
      </p:ext>
    </p:extLst>
  </p:cSld>
  <p:clrMapOvr>
    <a:masterClrMapping/>
  </p:clrMapOvr>
</p:sld>
</file>

<file path=ppt/theme/theme1.xml><?xml version="1.0" encoding="utf-8"?>
<a:theme xmlns:a="http://schemas.openxmlformats.org/drawingml/2006/main" name="GoldAwardBorder">
  <a:themeElements>
    <a:clrScheme name="">
      <a:dk1>
        <a:srgbClr val="000000"/>
      </a:dk1>
      <a:lt1>
        <a:srgbClr val="FFCC00"/>
      </a:lt1>
      <a:dk2>
        <a:srgbClr val="000000"/>
      </a:dk2>
      <a:lt2>
        <a:srgbClr val="808080"/>
      </a:lt2>
      <a:accent1>
        <a:srgbClr val="00CC99"/>
      </a:accent1>
      <a:accent2>
        <a:srgbClr val="3333CC"/>
      </a:accent2>
      <a:accent3>
        <a:srgbClr val="FFE2AA"/>
      </a:accent3>
      <a:accent4>
        <a:srgbClr val="000000"/>
      </a:accent4>
      <a:accent5>
        <a:srgbClr val="AAE2CA"/>
      </a:accent5>
      <a:accent6>
        <a:srgbClr val="2D2DB9"/>
      </a:accent6>
      <a:hlink>
        <a:srgbClr val="CCCCFF"/>
      </a:hlink>
      <a:folHlink>
        <a:srgbClr val="B2B2B2"/>
      </a:folHlink>
    </a:clrScheme>
    <a:fontScheme name="Office Theme">
      <a:majorFont>
        <a:latin typeface="EnglischeSchT"/>
        <a:ea typeface=""/>
        <a:cs typeface=""/>
      </a:majorFont>
      <a:minorFont>
        <a:latin typeface="EnglischeSc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GoldAwardBorder</Template>
  <TotalTime>397</TotalTime>
  <Words>4174</Words>
  <Application>Microsoft Office PowerPoint</Application>
  <PresentationFormat>On-screen Show (4:3)</PresentationFormat>
  <Paragraphs>449</Paragraphs>
  <Slides>76</Slides>
  <Notes>0</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GoldAwardBorder</vt:lpstr>
      <vt:lpstr>“LAW ENFORCEMENT AND CIVIL RIGHTS: DEFINING THE RELATIONSHIP”</vt:lpstr>
      <vt:lpstr>OVERVIEW</vt:lpstr>
      <vt:lpstr>THE THEME THROUGHOUT…</vt:lpstr>
      <vt:lpstr>SOME IMAGES ARE FAMILIAR…</vt:lpstr>
      <vt:lpstr>THE BIRMINGHAM IMAGE FROM 1963…</vt:lpstr>
      <vt:lpstr>ALABAMA STATE TROOPERS CONFRONT MARCHERS ON THE SELMA TO MONTGOMERY MARCH IN 1965 </vt:lpstr>
      <vt:lpstr>THE RODNEY KING IMAGES FROM MARCH 3, 1991</vt:lpstr>
      <vt:lpstr>FROM FERGUSON, MO IN MARCH, 2015…</vt:lpstr>
      <vt:lpstr>BALTIMORE POLICE IN APRIL 2015…..</vt:lpstr>
      <vt:lpstr>THE IMAGES DO NOT ALWAYS TELL ALL…</vt:lpstr>
      <vt:lpstr>BUT, AT TIMES, MATTERS ARE COMPLICATED…</vt:lpstr>
      <vt:lpstr>HOW DID WE GET HERE…?</vt:lpstr>
      <vt:lpstr>Sgt. Isaac Woodard</vt:lpstr>
      <vt:lpstr>HOW IT ALL STARTED….</vt:lpstr>
      <vt:lpstr>BUT ON THE RIDE …</vt:lpstr>
      <vt:lpstr>POLICE INTERVENTION….</vt:lpstr>
      <vt:lpstr>IMMEDIATELY THEREAFTER….</vt:lpstr>
      <vt:lpstr>OUTRAGE SPREADS….. </vt:lpstr>
      <vt:lpstr>AND AT THE HIGHEST LEVELS…</vt:lpstr>
      <vt:lpstr>AFTERMATH OF THE MEETING WITH THE PRESIDENT </vt:lpstr>
      <vt:lpstr>BATESBURG, SC POLICE CHIEF LYNWOOD SHULL</vt:lpstr>
      <vt:lpstr>ABOUT THE TRIAL…</vt:lpstr>
      <vt:lpstr>THE VERDICT</vt:lpstr>
      <vt:lpstr>THE PRESIDENTIAL RESPONSE…</vt:lpstr>
      <vt:lpstr>QUID PRO QUO…</vt:lpstr>
      <vt:lpstr>BUT THERE WERE LIMITATIONS…</vt:lpstr>
      <vt:lpstr> BEFORE BIRMINGHAM, THE ALBANY (GA) MOVEMENT</vt:lpstr>
      <vt:lpstr>MARTIN LUTHER KING WITH ALBANY, GA  POLICE CHIEF LAURIE PRITCHETT</vt:lpstr>
      <vt:lpstr>STRATEGY OF NON-VIOLENCE</vt:lpstr>
      <vt:lpstr>THE APPROACH IN ALBANY</vt:lpstr>
      <vt:lpstr>PART OF THE EFFORT…</vt:lpstr>
      <vt:lpstr>PART OF THE STRATEGY…</vt:lpstr>
      <vt:lpstr>FROM A DIFFERENT ANGLE…</vt:lpstr>
      <vt:lpstr>CHIEF PRITCHETT CONFRONTS THE NAZIS..</vt:lpstr>
      <vt:lpstr>AND IN SUMMARY…</vt:lpstr>
      <vt:lpstr>CHIEF PRITCHETT’S OBSERVATIONS…</vt:lpstr>
      <vt:lpstr>RECALL THE IMAGE FROM BIRMINGHAM…</vt:lpstr>
      <vt:lpstr>THE REST OF THE LAURIE PRITCHITT STORY…..</vt:lpstr>
      <vt:lpstr>ONE AIM IN MANY COMMUNITIES….</vt:lpstr>
      <vt:lpstr>MANY COMMUNITIES TRIED…</vt:lpstr>
      <vt:lpstr>O’NEAL MOORE</vt:lpstr>
      <vt:lpstr>WHO WAS O’NEAL MOORE…?</vt:lpstr>
      <vt:lpstr>ON THE ANNIVERSARY OF HIS HIRING…</vt:lpstr>
      <vt:lpstr>ERNEST RAY MCELVEEN</vt:lpstr>
      <vt:lpstr>PROSECUTION OUTCOME</vt:lpstr>
      <vt:lpstr>AT TIMES LAW ENFORCEMENT  WAS SEEN AS COMPLICIT…</vt:lpstr>
      <vt:lpstr>FATEFUL ENGAGEMENT…</vt:lpstr>
      <vt:lpstr>TRUE TO THEIR WORD…</vt:lpstr>
      <vt:lpstr>A DEATH, ARREST, INDICTMENT AND TRIAL</vt:lpstr>
      <vt:lpstr>COLEMAN LEAVES THE COURTHOUSE</vt:lpstr>
      <vt:lpstr>A RECENT ISSUE IN POLICE/COMMUNITY RELATIONSHIPS</vt:lpstr>
      <vt:lpstr>“BLUE WALL OF SILENCE” v. “NO SNITCHING” </vt:lpstr>
      <vt:lpstr>AND “THE COMMUNITY” OFTEN POINTS TO… </vt:lpstr>
      <vt:lpstr>AGAIN, THE COMPETING VIEWS</vt:lpstr>
      <vt:lpstr>AND THE VIEW OF LAW ENFORCEMENT</vt:lpstr>
      <vt:lpstr>EFFORTS TO BRIDGE THE GAP….</vt:lpstr>
      <vt:lpstr>ANY REASON FOR CONCERN…?</vt:lpstr>
      <vt:lpstr>ARE BODY CAMERAS A PART OF THE SOLUTION?</vt:lpstr>
      <vt:lpstr>THE IDEA IS RECEIVING WIDESPREAD CONSIDERATION…</vt:lpstr>
      <vt:lpstr>THE PRECISE ISSUES RAISED HIT HOME FOR ME… </vt:lpstr>
      <vt:lpstr>BUT GOODWILL AND POSITIVE EXPECTATIONS CAN BE LOST DUE TO POLICY DECISION AND SUSPICION….</vt:lpstr>
      <vt:lpstr>COMMUNITY POLICING</vt:lpstr>
      <vt:lpstr>WHAT IS COMMUNITY POLICING?</vt:lpstr>
      <vt:lpstr>THE MODEL ITSELF…</vt:lpstr>
      <vt:lpstr>A DESCRIPTION OF THE CONCEPT</vt:lpstr>
      <vt:lpstr>MILITARIZATION OF POLICE DEPARTMENTS…</vt:lpstr>
      <vt:lpstr>FROM THE SPRING 2015 JOHN HOPKINS MAGAZINE</vt:lpstr>
      <vt:lpstr>FERGUSON, MO POLICE IN NOVEMBER 2014</vt:lpstr>
      <vt:lpstr>IMPACT OF THE DRUG WAR</vt:lpstr>
      <vt:lpstr>IN THE CLINTON ADMINISTRATION…</vt:lpstr>
      <vt:lpstr>ONE REASON FOR RECENT CONSIDERATION…</vt:lpstr>
      <vt:lpstr>ONE PERCEPTION…</vt:lpstr>
      <vt:lpstr>A PRESIDENTIAL INITIATIVE…</vt:lpstr>
      <vt:lpstr>EFFORTS BY LAW ENFORCEMENT TO PROVIDE LEADERSHIP</vt:lpstr>
      <vt:lpstr>WITH THE CHANGING OF THE GUARD…</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ENFORCEMENT AND CIVIL RIGHTS: DEFINING THE RELATIONSHIP”</dc:title>
  <dc:creator>Lindsey</dc:creator>
  <cp:lastModifiedBy>Lindsey</cp:lastModifiedBy>
  <cp:revision>49</cp:revision>
  <dcterms:created xsi:type="dcterms:W3CDTF">2017-03-02T13:20:41Z</dcterms:created>
  <dcterms:modified xsi:type="dcterms:W3CDTF">2018-07-09T19:46:10Z</dcterms:modified>
</cp:coreProperties>
</file>