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7"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57" r:id="rId25"/>
    <p:sldId id="258" r:id="rId26"/>
    <p:sldId id="259" r:id="rId27"/>
    <p:sldId id="260" r:id="rId28"/>
    <p:sldId id="261" r:id="rId29"/>
    <p:sldId id="262" r:id="rId30"/>
    <p:sldId id="264" r:id="rId31"/>
    <p:sldId id="265"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06"/>
      </p:cViewPr>
      <p:guideLst/>
    </p:cSldViewPr>
  </p:slideViewPr>
  <p:notesTextViewPr>
    <p:cViewPr>
      <p:scale>
        <a:sx n="1" d="1"/>
        <a:sy n="1" d="1"/>
      </p:scale>
      <p:origin x="0" y="0"/>
    </p:cViewPr>
  </p:notesTextViewPr>
  <p:sorterViewPr>
    <p:cViewPr>
      <p:scale>
        <a:sx n="100" d="100"/>
        <a:sy n="100"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9BE5C-F9E3-4589-869B-92474596EDDF}" type="datetimeFigureOut">
              <a:rPr lang="en-US" smtClean="0"/>
              <a:t>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E3019-F6D1-4F04-BA6E-A9B1B39E56FD}" type="slidenum">
              <a:rPr lang="en-US" smtClean="0"/>
              <a:t>‹#›</a:t>
            </a:fld>
            <a:endParaRPr lang="en-US"/>
          </a:p>
        </p:txBody>
      </p:sp>
    </p:spTree>
    <p:extLst>
      <p:ext uri="{BB962C8B-B14F-4D97-AF65-F5344CB8AC3E}">
        <p14:creationId xmlns:p14="http://schemas.microsoft.com/office/powerpoint/2010/main" val="231661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Human beings are mammals with physical needs (e.g., food, clothing, shelter) and non-physical needs (e.g., safety, trust, belonging).  How do the various governments you identify help to meet those needs?  In what ways might they stifle meeting those needs??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5FF2983-E650-4D4B-97A7-8F8AFC562D8A}"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94736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American Revolution established the principle of popular sovereignty.  Sovereignty means ultimate governing power.  In a system of popular sovereignty, then, the people have ultimate governing power.  How can and should they exercise that power?  Through direct democracy?  Through representative government (both as governors and governed)?  Through civic engagement?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3A12320-DBEE-4EFF-BCFC-4889CC4B6032}"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186246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American political system is one of the most complex in the world.  Its unique system of federalism (shared power between the national government and the states, and more than 550 recognized tribal governments) is a challenge to understand.  </a:t>
            </a:r>
          </a:p>
          <a:p>
            <a:pPr eaLnBrk="1" hangingPunct="1">
              <a:spcBef>
                <a:spcPct val="0"/>
              </a:spcBef>
            </a:pPr>
            <a:endParaRPr lang="en-US" altLang="en-US" smtClean="0"/>
          </a:p>
          <a:p>
            <a:pPr eaLnBrk="1" hangingPunct="1">
              <a:spcBef>
                <a:spcPct val="0"/>
              </a:spcBef>
            </a:pPr>
            <a:r>
              <a:rPr lang="en-US" altLang="en-US" smtClean="0"/>
              <a:t>How can Americans obtain the information they need to vote intelligently?  </a:t>
            </a:r>
          </a:p>
          <a:p>
            <a:pPr eaLnBrk="1" hangingPunct="1">
              <a:spcBef>
                <a:spcPct val="0"/>
              </a:spcBef>
            </a:pPr>
            <a:endParaRPr lang="en-US" altLang="en-US" smtClean="0"/>
          </a:p>
          <a:p>
            <a:pPr eaLnBrk="1" hangingPunct="1">
              <a:spcBef>
                <a:spcPct val="0"/>
              </a:spcBef>
            </a:pPr>
            <a:r>
              <a:rPr lang="en-US" altLang="en-US" smtClean="0"/>
              <a:t>Voting turnout in the United States historically has been low and particularly low compared to other democratic countries.  It is lowest and the local and state levels.  The most common reason given for not voting is “not enough time.”  How might this problem be address?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7809A9D-AF25-45E4-9882-367DB66A9BCF}"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val="156003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Non-governmental organizations provide services that government might otherwise have to provide.  Some NGO’s are organized by religious organizations, some by businesses, and some have an international focus.  See: http://library.duke.edu/research/subject/guides/ngo_guide</a:t>
            </a:r>
          </a:p>
          <a:p>
            <a:endParaRPr lang="en-US" altLang="en-US" smtClean="0"/>
          </a:p>
          <a:p>
            <a:r>
              <a:rPr lang="en-US" altLang="en-US" smtClean="0"/>
              <a:t>Political parties are the primary “linkage” between people and partisan government officials.  America’s two-party system, described in Unit II of the WTP text, requires each party to appeal to a broad range of interests.</a:t>
            </a:r>
          </a:p>
          <a:p>
            <a:endParaRPr lang="en-US" altLang="en-US" smtClean="0"/>
          </a:p>
          <a:p>
            <a:r>
              <a:rPr lang="en-US" altLang="en-US" smtClean="0"/>
              <a:t>Interest groups typically are much more narrow in their policy focus than political parties.  Many interest groups raise money to support lobbying on behalf of particular political issues.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6F9312-ECE5-4B03-A79C-5D91A697439E}"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294847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7C57A12-2896-40F6-B298-C0A471EEE015}"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val="185948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7F8D83-0CA5-4B33-B208-1973ABF9A36D}" type="slidenum">
              <a:rPr lang="en-US" altLang="en-US"/>
              <a:pPr>
                <a:spcBef>
                  <a:spcPct val="0"/>
                </a:spcBef>
              </a:pPr>
              <a:t>31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World is a giant “polis.”  Classical view of human interaction</a:t>
            </a:r>
          </a:p>
          <a:p>
            <a:pPr eaLnBrk="1" hangingPunct="1"/>
            <a:r>
              <a:rPr lang="en-US" altLang="en-US" smtClean="0">
                <a:latin typeface="Arial" panose="020B0604020202020204" pitchFamily="34" charset="0"/>
              </a:rPr>
              <a:t>Family:  Kin, relatives, relations, unit— how does this view differ from people being defined by their race, ethnicity, religion, country of origin/residence/citizenship?  Use these factors to highlight differences.</a:t>
            </a:r>
          </a:p>
          <a:p>
            <a:pPr eaLnBrk="1" hangingPunct="1"/>
            <a:r>
              <a:rPr lang="en-US" altLang="en-US" smtClean="0">
                <a:latin typeface="Arial" panose="020B0604020202020204" pitchFamily="34" charset="0"/>
              </a:rPr>
              <a:t>Article 1:  People should act towards one another “in a spirit of brotherhood.”</a:t>
            </a:r>
          </a:p>
          <a:p>
            <a:pPr eaLnBrk="1" hangingPunct="1"/>
            <a:r>
              <a:rPr lang="en-US" altLang="en-US" smtClean="0">
                <a:latin typeface="Arial" panose="020B0604020202020204" pitchFamily="34" charset="0"/>
              </a:rPr>
              <a:t>Is it realistic or desirable to think this way?  If it is, how can it happen?  Importance of cultural exchanges in breaking down barriers.  Music, citizen diplomacy, hobbies-across-borders, etc.</a:t>
            </a:r>
          </a:p>
          <a:p>
            <a:pPr eaLnBrk="1" hangingPunct="1"/>
            <a:r>
              <a:rPr lang="en-US" altLang="en-US" smtClean="0">
                <a:latin typeface="Arial" panose="020B0604020202020204" pitchFamily="34" charset="0"/>
              </a:rPr>
              <a:t>Preamble of UNDR also creates duties—to teach, educate, promote.  Classical orientation</a:t>
            </a:r>
          </a:p>
        </p:txBody>
      </p:sp>
    </p:spTree>
    <p:extLst>
      <p:ext uri="{BB962C8B-B14F-4D97-AF65-F5344CB8AC3E}">
        <p14:creationId xmlns:p14="http://schemas.microsoft.com/office/powerpoint/2010/main" val="102825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C12847-1B6F-4F1C-B2DD-7B3A8354AF52}"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424730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12847-1B6F-4F1C-B2DD-7B3A8354AF52}"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173150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12847-1B6F-4F1C-B2DD-7B3A8354AF52}"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1562569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F17EEA-26AE-4F49-80C6-52536C89DDB7}" type="slidenum">
              <a:rPr lang="en-US" altLang="en-US"/>
              <a:pPr/>
              <a:t>‹#›</a:t>
            </a:fld>
            <a:endParaRPr lang="en-US" altLang="en-US"/>
          </a:p>
        </p:txBody>
      </p:sp>
    </p:spTree>
    <p:extLst>
      <p:ext uri="{BB962C8B-B14F-4D97-AF65-F5344CB8AC3E}">
        <p14:creationId xmlns:p14="http://schemas.microsoft.com/office/powerpoint/2010/main" val="230070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12847-1B6F-4F1C-B2DD-7B3A8354AF52}"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337576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C12847-1B6F-4F1C-B2DD-7B3A8354AF52}"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106811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C12847-1B6F-4F1C-B2DD-7B3A8354AF52}"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205119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C12847-1B6F-4F1C-B2DD-7B3A8354AF52}" type="datetimeFigureOut">
              <a:rPr lang="en-US" smtClean="0"/>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201975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C12847-1B6F-4F1C-B2DD-7B3A8354AF52}" type="datetimeFigureOut">
              <a:rPr lang="en-US" smtClean="0"/>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155793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12847-1B6F-4F1C-B2DD-7B3A8354AF52}" type="datetimeFigureOut">
              <a:rPr lang="en-US" smtClean="0"/>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80535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12847-1B6F-4F1C-B2DD-7B3A8354AF52}"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124631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12847-1B6F-4F1C-B2DD-7B3A8354AF52}"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6B6EA-B69B-44C5-9920-11F29C4765C7}" type="slidenum">
              <a:rPr lang="en-US" smtClean="0"/>
              <a:t>‹#›</a:t>
            </a:fld>
            <a:endParaRPr lang="en-US"/>
          </a:p>
        </p:txBody>
      </p:sp>
    </p:spTree>
    <p:extLst>
      <p:ext uri="{BB962C8B-B14F-4D97-AF65-F5344CB8AC3E}">
        <p14:creationId xmlns:p14="http://schemas.microsoft.com/office/powerpoint/2010/main" val="224086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12847-1B6F-4F1C-B2DD-7B3A8354AF52}" type="datetimeFigureOut">
              <a:rPr lang="en-US" smtClean="0"/>
              <a:t>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6B6EA-B69B-44C5-9920-11F29C4765C7}" type="slidenum">
              <a:rPr lang="en-US" smtClean="0"/>
              <a:t>‹#›</a:t>
            </a:fld>
            <a:endParaRPr lang="en-US"/>
          </a:p>
        </p:txBody>
      </p:sp>
    </p:spTree>
    <p:extLst>
      <p:ext uri="{BB962C8B-B14F-4D97-AF65-F5344CB8AC3E}">
        <p14:creationId xmlns:p14="http://schemas.microsoft.com/office/powerpoint/2010/main" val="2289114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www.google.com/imgres?um=1&amp;client=firefox-a&amp;sa=N&amp;rls=org.mozilla:en-US:official&amp;biw=842&amp;bih=350&amp;hl=en&amp;tbm=isch&amp;tbnid=2QCPA0pZdFNpCM:&amp;imgrefurl=http://www.uh.edu/engines/epi2811.htm&amp;docid=SGq2EVdFF2G_XM&amp;imgurl=http://www.uh.edu/engines/2811jury-jury-duty.jpg&amp;w=379&amp;h=239&amp;ei=as6SUcnIGYK4iwKTmYCQBA&amp;zoom=1&amp;ved=1t:3588,r:1,s:0,i:165&amp;iact=rc&amp;dur=580&amp;page=1&amp;tbnh=177&amp;tbnw=283&amp;start=0&amp;ndsp=3&amp;tx=113&amp;ty=92" TargetMode="Externa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com/imgres?imgurl=http://www.njjewishnews.com/njjn.com/041008/pmbScholarWeighsMoral.jpg&amp;imgrefurl=http://www.njjewishnews.com/njjn.com/041008/pmbScholarWeighsMoral.html&amp;h=343&amp;w=343&amp;sz=16&amp;hl=en&amp;start=9&amp;tbnid=iIIMiHjQi-p2MM:&amp;tbnh=120&amp;tbnw=120&amp;prev=/images?q%3Dmichael%2Bwalzer%26gbv%3D2%26hl%3Den%26sa%3D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Challenges Might Face American Constitutional Democracy in the 21</a:t>
            </a:r>
            <a:r>
              <a:rPr lang="en-US" baseline="30000" dirty="0" smtClean="0"/>
              <a:t>st</a:t>
            </a:r>
            <a:r>
              <a:rPr lang="en-US" dirty="0" smtClean="0"/>
              <a:t> Century?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4332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838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09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5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888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8458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375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841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720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smtClean="0">
                <a:latin typeface="Century Gothic" panose="020B0502020202020204" pitchFamily="34" charset="0"/>
              </a:rPr>
              <a:t>Religious Diversity</a:t>
            </a:r>
          </a:p>
        </p:txBody>
      </p:sp>
      <p:sp>
        <p:nvSpPr>
          <p:cNvPr id="22531" name="Content Placeholder 3"/>
          <p:cNvSpPr>
            <a:spLocks noGrp="1"/>
          </p:cNvSpPr>
          <p:nvPr>
            <p:ph idx="1"/>
          </p:nvPr>
        </p:nvSpPr>
        <p:spPr/>
        <p:txBody>
          <a:bodyPr/>
          <a:lstStyle/>
          <a:p>
            <a:pPr eaLnBrk="1" hangingPunct="1"/>
            <a:r>
              <a:rPr lang="en-US" altLang="en-US" smtClean="0">
                <a:latin typeface="Century Gothic" panose="020B0502020202020204" pitchFamily="34" charset="0"/>
              </a:rPr>
              <a:t>A large majority (83%) of Americans still identify as Christians.</a:t>
            </a:r>
          </a:p>
          <a:p>
            <a:pPr eaLnBrk="1" hangingPunct="1"/>
            <a:r>
              <a:rPr lang="en-US" altLang="en-US" smtClean="0">
                <a:latin typeface="Century Gothic" panose="020B0502020202020204" pitchFamily="34" charset="0"/>
              </a:rPr>
              <a:t>Americans now claim affiliation with 1600 different religious affiliations &amp; denominations.</a:t>
            </a:r>
          </a:p>
          <a:p>
            <a:pPr eaLnBrk="1" hangingPunct="1"/>
            <a:r>
              <a:rPr lang="en-US" altLang="en-US" smtClean="0">
                <a:latin typeface="Century Gothic" panose="020B0502020202020204" pitchFamily="34" charset="0"/>
              </a:rPr>
              <a:t>About 16% are not religiously affiliated.</a:t>
            </a:r>
          </a:p>
          <a:p>
            <a:endParaRPr lang="en-US" altLang="en-US" smtClean="0"/>
          </a:p>
        </p:txBody>
      </p:sp>
    </p:spTree>
    <p:extLst>
      <p:ext uri="{BB962C8B-B14F-4D97-AF65-F5344CB8AC3E}">
        <p14:creationId xmlns:p14="http://schemas.microsoft.com/office/powerpoint/2010/main" val="3563344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853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892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jstewa4\Desktop\enhanced-buzz-wide-16883-13767805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844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Religious affiliation of members of the 114th Con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844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4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58200" cy="668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449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05000" y="0"/>
            <a:ext cx="8077200" cy="1143000"/>
          </a:xfrm>
        </p:spPr>
        <p:txBody>
          <a:bodyPr/>
          <a:lstStyle/>
          <a:p>
            <a:pPr algn="ctr"/>
            <a:r>
              <a:rPr lang="en-US" altLang="en-US" sz="4800" dirty="0">
                <a:latin typeface="Century Gothic" panose="020B0502020202020204" pitchFamily="34" charset="0"/>
              </a:rPr>
              <a:t>Change &amp; Difference</a:t>
            </a:r>
          </a:p>
        </p:txBody>
      </p:sp>
      <p:sp>
        <p:nvSpPr>
          <p:cNvPr id="7171" name="Content Placeholder 2"/>
          <p:cNvSpPr>
            <a:spLocks noGrp="1"/>
          </p:cNvSpPr>
          <p:nvPr>
            <p:ph idx="1"/>
          </p:nvPr>
        </p:nvSpPr>
        <p:spPr>
          <a:xfrm>
            <a:off x="2209800" y="1219200"/>
            <a:ext cx="7772400" cy="4876800"/>
          </a:xfrm>
        </p:spPr>
        <p:txBody>
          <a:bodyPr/>
          <a:lstStyle/>
          <a:p>
            <a:pPr algn="ctr"/>
            <a:r>
              <a:rPr lang="en-US" altLang="en-US" sz="4000" dirty="0">
                <a:latin typeface="Century Gothic" panose="020B0502020202020204" pitchFamily="34" charset="0"/>
              </a:rPr>
              <a:t>Population Growth by Region</a:t>
            </a:r>
          </a:p>
          <a:p>
            <a:pPr algn="ctr"/>
            <a:r>
              <a:rPr lang="en-US" altLang="en-US" sz="4000" dirty="0">
                <a:latin typeface="Century Gothic" panose="020B0502020202020204" pitchFamily="34" charset="0"/>
              </a:rPr>
              <a:t>Race/Ethnicity</a:t>
            </a:r>
          </a:p>
          <a:p>
            <a:pPr algn="ctr"/>
            <a:r>
              <a:rPr lang="en-US" altLang="en-US" sz="4000" dirty="0">
                <a:latin typeface="Century Gothic" panose="020B0502020202020204" pitchFamily="34" charset="0"/>
              </a:rPr>
              <a:t>Age</a:t>
            </a:r>
          </a:p>
          <a:p>
            <a:pPr algn="ctr"/>
            <a:r>
              <a:rPr lang="en-US" altLang="en-US" sz="4000" dirty="0">
                <a:latin typeface="Century Gothic" panose="020B0502020202020204" pitchFamily="34" charset="0"/>
              </a:rPr>
              <a:t>Resources</a:t>
            </a:r>
          </a:p>
          <a:p>
            <a:pPr algn="ctr"/>
            <a:r>
              <a:rPr lang="en-US" altLang="en-US" sz="4000" dirty="0">
                <a:latin typeface="Century Gothic" panose="020B0502020202020204" pitchFamily="34" charset="0"/>
              </a:rPr>
              <a:t>Religion</a:t>
            </a:r>
          </a:p>
        </p:txBody>
      </p:sp>
    </p:spTree>
    <p:extLst>
      <p:ext uri="{BB962C8B-B14F-4D97-AF65-F5344CB8AC3E}">
        <p14:creationId xmlns:p14="http://schemas.microsoft.com/office/powerpoint/2010/main" val="23387876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53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629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deological Self-Identification, Annual Averages, 1992-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20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625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09800" y="381000"/>
            <a:ext cx="7391400" cy="1143000"/>
          </a:xfrm>
        </p:spPr>
        <p:txBody>
          <a:bodyPr/>
          <a:lstStyle/>
          <a:p>
            <a:r>
              <a:rPr lang="en-US" altLang="en-US" smtClean="0"/>
              <a:t>Testing Political Knowledge</a:t>
            </a:r>
          </a:p>
        </p:txBody>
      </p:sp>
      <p:sp>
        <p:nvSpPr>
          <p:cNvPr id="31747" name="Rectangle 3"/>
          <p:cNvSpPr>
            <a:spLocks noGrp="1" noChangeArrowheads="1"/>
          </p:cNvSpPr>
          <p:nvPr>
            <p:ph type="body" idx="1"/>
          </p:nvPr>
        </p:nvSpPr>
        <p:spPr>
          <a:xfrm>
            <a:off x="2333625" y="2214564"/>
            <a:ext cx="7958138" cy="4033837"/>
          </a:xfrm>
        </p:spPr>
        <p:txBody>
          <a:bodyPr/>
          <a:lstStyle/>
          <a:p>
            <a:r>
              <a:rPr lang="en-US" altLang="en-US" dirty="0" smtClean="0"/>
              <a:t>Name the 5 1</a:t>
            </a:r>
            <a:r>
              <a:rPr lang="en-US" altLang="en-US" baseline="30000" dirty="0" smtClean="0"/>
              <a:t>st</a:t>
            </a:r>
            <a:r>
              <a:rPr lang="en-US" altLang="en-US" dirty="0" smtClean="0"/>
              <a:t> Amendment rights</a:t>
            </a:r>
          </a:p>
          <a:p>
            <a:pPr lvl="1"/>
            <a:r>
              <a:rPr lang="en-US" altLang="en-US" dirty="0" smtClean="0"/>
              <a:t>1 in 1000</a:t>
            </a:r>
          </a:p>
          <a:p>
            <a:endParaRPr lang="en-US" altLang="en-US" dirty="0" smtClean="0"/>
          </a:p>
          <a:p>
            <a:r>
              <a:rPr lang="en-US" altLang="en-US" dirty="0" smtClean="0"/>
              <a:t>Name these 5 Simpsons:</a:t>
            </a:r>
          </a:p>
          <a:p>
            <a:pPr lvl="1"/>
            <a:r>
              <a:rPr lang="en-US" altLang="en-US" dirty="0" smtClean="0"/>
              <a:t>1 in 5</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196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604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jstewa4\Desktop\Screen-Shot-2013-03-29-at-1.20.42-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82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8046" y="381000"/>
            <a:ext cx="11861074" cy="762000"/>
          </a:xfrm>
        </p:spPr>
        <p:txBody>
          <a:bodyPr>
            <a:normAutofit fontScale="90000"/>
          </a:bodyPr>
          <a:lstStyle/>
          <a:p>
            <a:pPr eaLnBrk="1" hangingPunct="1"/>
            <a:r>
              <a:rPr lang="en-US" altLang="en-US" dirty="0" smtClean="0">
                <a:latin typeface="Century Gothic" panose="020B0502020202020204" pitchFamily="34" charset="0"/>
              </a:rPr>
              <a:t>United States Government</a:t>
            </a:r>
            <a:r>
              <a:rPr lang="en-US" altLang="en-US" dirty="0" smtClean="0">
                <a:solidFill>
                  <a:srgbClr val="FF0000"/>
                </a:solidFill>
                <a:latin typeface="Century Gothic" panose="020B0502020202020204" pitchFamily="34" charset="0"/>
              </a:rPr>
              <a:t>s</a:t>
            </a:r>
          </a:p>
        </p:txBody>
      </p:sp>
      <p:sp>
        <p:nvSpPr>
          <p:cNvPr id="3075" name="Rectangle 3"/>
          <p:cNvSpPr>
            <a:spLocks noGrp="1" noChangeArrowheads="1"/>
          </p:cNvSpPr>
          <p:nvPr>
            <p:ph type="subTitle" idx="1"/>
          </p:nvPr>
        </p:nvSpPr>
        <p:spPr>
          <a:xfrm>
            <a:off x="2895600" y="1524000"/>
            <a:ext cx="6400800" cy="4953000"/>
          </a:xfrm>
        </p:spPr>
        <p:txBody>
          <a:bodyPr>
            <a:normAutofit fontScale="92500" lnSpcReduction="20000"/>
          </a:bodyPr>
          <a:lstStyle/>
          <a:p>
            <a:pPr eaLnBrk="1" hangingPunct="1">
              <a:lnSpc>
                <a:spcPct val="80000"/>
              </a:lnSpc>
            </a:pPr>
            <a:endParaRPr lang="en-US" altLang="en-US" sz="900" dirty="0"/>
          </a:p>
          <a:p>
            <a:pPr eaLnBrk="1" hangingPunct="1">
              <a:lnSpc>
                <a:spcPct val="80000"/>
              </a:lnSpc>
            </a:pPr>
            <a:endParaRPr lang="en-US" altLang="en-US" sz="900" dirty="0"/>
          </a:p>
          <a:p>
            <a:pPr eaLnBrk="1" hangingPunct="1">
              <a:lnSpc>
                <a:spcPct val="80000"/>
              </a:lnSpc>
            </a:pPr>
            <a:endParaRPr lang="en-US" altLang="en-US" sz="900" dirty="0"/>
          </a:p>
          <a:p>
            <a:pPr eaLnBrk="1" hangingPunct="1">
              <a:lnSpc>
                <a:spcPct val="80000"/>
              </a:lnSpc>
            </a:pPr>
            <a:endParaRPr lang="en-US" altLang="en-US" sz="900" dirty="0"/>
          </a:p>
          <a:p>
            <a:pPr eaLnBrk="1" hangingPunct="1">
              <a:lnSpc>
                <a:spcPct val="80000"/>
              </a:lnSpc>
            </a:pPr>
            <a:endParaRPr lang="en-US" altLang="en-US" sz="2800" dirty="0"/>
          </a:p>
          <a:p>
            <a:pPr eaLnBrk="1" hangingPunct="1">
              <a:lnSpc>
                <a:spcPct val="80000"/>
              </a:lnSpc>
            </a:pPr>
            <a:r>
              <a:rPr lang="en-US" altLang="en-US" sz="2800" dirty="0">
                <a:latin typeface="Century Gothic" panose="020B0502020202020204" pitchFamily="34" charset="0"/>
              </a:rPr>
              <a:t>1 national</a:t>
            </a:r>
          </a:p>
          <a:p>
            <a:pPr eaLnBrk="1" hangingPunct="1">
              <a:lnSpc>
                <a:spcPct val="80000"/>
              </a:lnSpc>
            </a:pPr>
            <a:endParaRPr lang="en-US" altLang="en-US" sz="2800" dirty="0">
              <a:latin typeface="Century Gothic" panose="020B0502020202020204" pitchFamily="34" charset="0"/>
            </a:endParaRPr>
          </a:p>
          <a:p>
            <a:pPr eaLnBrk="1" hangingPunct="1">
              <a:lnSpc>
                <a:spcPct val="80000"/>
              </a:lnSpc>
            </a:pPr>
            <a:r>
              <a:rPr lang="en-US" altLang="en-US" sz="2800" dirty="0">
                <a:latin typeface="Century Gothic" panose="020B0502020202020204" pitchFamily="34" charset="0"/>
              </a:rPr>
              <a:t>50 state</a:t>
            </a:r>
          </a:p>
          <a:p>
            <a:pPr eaLnBrk="1" hangingPunct="1">
              <a:lnSpc>
                <a:spcPct val="80000"/>
              </a:lnSpc>
            </a:pPr>
            <a:endParaRPr lang="en-US" altLang="en-US" sz="2800" dirty="0">
              <a:latin typeface="Century Gothic" panose="020B0502020202020204" pitchFamily="34" charset="0"/>
            </a:endParaRPr>
          </a:p>
          <a:p>
            <a:pPr eaLnBrk="1" hangingPunct="1">
              <a:lnSpc>
                <a:spcPct val="80000"/>
              </a:lnSpc>
            </a:pPr>
            <a:r>
              <a:rPr lang="en-US" altLang="en-US" sz="2800" dirty="0">
                <a:latin typeface="Century Gothic" panose="020B0502020202020204" pitchFamily="34" charset="0"/>
              </a:rPr>
              <a:t>89,004 local</a:t>
            </a:r>
          </a:p>
          <a:p>
            <a:pPr eaLnBrk="1" hangingPunct="1">
              <a:lnSpc>
                <a:spcPct val="80000"/>
              </a:lnSpc>
            </a:pPr>
            <a:endParaRPr lang="en-US" altLang="en-US" sz="2800" dirty="0"/>
          </a:p>
          <a:p>
            <a:pPr eaLnBrk="1" hangingPunct="1">
              <a:lnSpc>
                <a:spcPct val="80000"/>
              </a:lnSpc>
            </a:pPr>
            <a:endParaRPr lang="en-US" altLang="en-US" sz="900" dirty="0"/>
          </a:p>
          <a:p>
            <a:pPr eaLnBrk="1" hangingPunct="1">
              <a:lnSpc>
                <a:spcPct val="80000"/>
              </a:lnSpc>
            </a:pPr>
            <a:endParaRPr lang="en-US" altLang="en-US" sz="900" dirty="0"/>
          </a:p>
          <a:p>
            <a:pPr eaLnBrk="1" hangingPunct="1">
              <a:lnSpc>
                <a:spcPct val="80000"/>
              </a:lnSpc>
            </a:pPr>
            <a:endParaRPr lang="en-US" altLang="en-US" sz="900" dirty="0"/>
          </a:p>
          <a:p>
            <a:pPr eaLnBrk="1" hangingPunct="1">
              <a:lnSpc>
                <a:spcPct val="80000"/>
              </a:lnSpc>
            </a:pPr>
            <a:endParaRPr lang="en-US" altLang="en-US" sz="900" dirty="0"/>
          </a:p>
          <a:p>
            <a:pPr eaLnBrk="1" hangingPunct="1">
              <a:lnSpc>
                <a:spcPct val="80000"/>
              </a:lnSpc>
            </a:pPr>
            <a:endParaRPr lang="en-US" altLang="en-US" sz="1600" dirty="0"/>
          </a:p>
          <a:p>
            <a:pPr eaLnBrk="1" hangingPunct="1">
              <a:lnSpc>
                <a:spcPct val="80000"/>
              </a:lnSpc>
            </a:pPr>
            <a:r>
              <a:rPr lang="en-US" altLang="en-US" sz="1600" dirty="0">
                <a:latin typeface="Century Gothic" panose="020B0502020202020204" pitchFamily="34" charset="0"/>
              </a:rPr>
              <a:t>http://www2.census.gov/govs/cog/2012/formatted_prelim_counts_23jul2012_2.pdf</a:t>
            </a:r>
          </a:p>
        </p:txBody>
      </p:sp>
      <p:pic>
        <p:nvPicPr>
          <p:cNvPr id="3076" name="Picture 5" descr="https://encrypted-tbn3.gstatic.com/images?q=tbn:ANd9GcTxjmpNypr1vXWf1USSPEGACopMGqEb4QOJ7V2o8j5Xumvu5LmU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1"/>
            <a:ext cx="2667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316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latin typeface="Century Gothic" panose="020B0502020202020204" pitchFamily="34" charset="0"/>
              </a:rPr>
              <a:t>Activity</a:t>
            </a:r>
          </a:p>
        </p:txBody>
      </p:sp>
      <p:sp>
        <p:nvSpPr>
          <p:cNvPr id="4099" name="Rectangle 3"/>
          <p:cNvSpPr>
            <a:spLocks noGrp="1" noChangeArrowheads="1"/>
          </p:cNvSpPr>
          <p:nvPr>
            <p:ph type="body" idx="1"/>
          </p:nvPr>
        </p:nvSpPr>
        <p:spPr/>
        <p:txBody>
          <a:bodyPr/>
          <a:lstStyle/>
          <a:p>
            <a:pPr eaLnBrk="1" hangingPunct="1">
              <a:defRPr/>
            </a:pPr>
            <a:r>
              <a:rPr lang="en-US" dirty="0" smtClean="0">
                <a:latin typeface="Century Gothic" panose="020B0502020202020204" pitchFamily="34" charset="0"/>
              </a:rPr>
              <a:t>How many units of government are you aware of where you live?*</a:t>
            </a:r>
          </a:p>
          <a:p>
            <a:pPr eaLnBrk="1" hangingPunct="1">
              <a:defRPr/>
            </a:pPr>
            <a:endParaRPr lang="en-US" dirty="0" smtClean="0">
              <a:latin typeface="Century Gothic" panose="020B0502020202020204" pitchFamily="34" charset="0"/>
            </a:endParaRPr>
          </a:p>
          <a:p>
            <a:pPr eaLnBrk="1" hangingPunct="1">
              <a:defRPr/>
            </a:pPr>
            <a:r>
              <a:rPr lang="en-US" dirty="0" smtClean="0">
                <a:latin typeface="Century Gothic" panose="020B0502020202020204" pitchFamily="34" charset="0"/>
              </a:rPr>
              <a:t>Which units of government affect you the most on a daily basis?</a:t>
            </a:r>
          </a:p>
          <a:p>
            <a:pPr eaLnBrk="1" hangingPunct="1">
              <a:defRPr/>
            </a:pPr>
            <a:endParaRPr lang="en-US" dirty="0" smtClean="0">
              <a:latin typeface="Century Gothic" panose="020B0502020202020204" pitchFamily="34" charset="0"/>
            </a:endParaRPr>
          </a:p>
          <a:p>
            <a:pPr eaLnBrk="1" hangingPunct="1">
              <a:defRPr/>
            </a:pPr>
            <a:r>
              <a:rPr lang="en-US" dirty="0" smtClean="0">
                <a:latin typeface="Century Gothic" panose="020B0502020202020204" pitchFamily="34" charset="0"/>
              </a:rPr>
              <a:t>Which units of government do you care about most?  Why? </a:t>
            </a:r>
          </a:p>
          <a:p>
            <a:pPr marL="0" indent="0">
              <a:buNone/>
              <a:defRPr/>
            </a:pPr>
            <a:r>
              <a:rPr lang="en-US" dirty="0" smtClean="0">
                <a:latin typeface="Century Gothic" panose="020B0502020202020204" pitchFamily="34" charset="0"/>
              </a:rPr>
              <a:t>* </a:t>
            </a:r>
            <a:r>
              <a:rPr lang="en-US" sz="1800" dirty="0">
                <a:latin typeface="Century Gothic" panose="020B0502020202020204" pitchFamily="34" charset="0"/>
              </a:rPr>
              <a:t>Are you remembering tribal governments?</a:t>
            </a:r>
          </a:p>
        </p:txBody>
      </p:sp>
      <p:pic>
        <p:nvPicPr>
          <p:cNvPr id="4100" name="Picture 7" descr="https://encrypted-tbn0.gstatic.com/images?q=tbn:ANd9GcTuAUvKWT8yqrHpYjAyK_WIWlkiiyo3kkUyeBC1BNNabFjmY_AG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81001"/>
            <a:ext cx="1944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225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		</a:t>
            </a:r>
            <a:r>
              <a:rPr lang="en-US" altLang="en-US" dirty="0" smtClean="0">
                <a:latin typeface="Century Gothic" panose="020B0502020202020204" pitchFamily="34" charset="0"/>
              </a:rPr>
              <a:t>Citizen opportunities</a:t>
            </a:r>
          </a:p>
        </p:txBody>
      </p:sp>
      <p:sp>
        <p:nvSpPr>
          <p:cNvPr id="10243" name="Rectangle 3"/>
          <p:cNvSpPr>
            <a:spLocks noGrp="1" noChangeArrowheads="1"/>
          </p:cNvSpPr>
          <p:nvPr>
            <p:ph type="body" idx="1"/>
          </p:nvPr>
        </p:nvSpPr>
        <p:spPr/>
        <p:txBody>
          <a:bodyPr/>
          <a:lstStyle/>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r>
              <a:rPr lang="en-US" altLang="en-US" dirty="0" smtClean="0">
                <a:latin typeface="Century Gothic" panose="020B0502020202020204" pitchFamily="34" charset="0"/>
              </a:rPr>
              <a:t>Vote </a:t>
            </a:r>
          </a:p>
          <a:p>
            <a:pPr eaLnBrk="1" hangingPunct="1">
              <a:lnSpc>
                <a:spcPct val="90000"/>
              </a:lnSpc>
            </a:pPr>
            <a:endParaRPr lang="en-US" altLang="en-US" dirty="0" smtClean="0">
              <a:latin typeface="Century Gothic" panose="020B0502020202020204" pitchFamily="34" charset="0"/>
            </a:endParaRPr>
          </a:p>
          <a:p>
            <a:pPr eaLnBrk="1" hangingPunct="1">
              <a:lnSpc>
                <a:spcPct val="90000"/>
              </a:lnSpc>
            </a:pPr>
            <a:r>
              <a:rPr lang="en-US" altLang="en-US" dirty="0" smtClean="0">
                <a:latin typeface="Century Gothic" panose="020B0502020202020204" pitchFamily="34" charset="0"/>
              </a:rPr>
              <a:t>Participate</a:t>
            </a:r>
          </a:p>
          <a:p>
            <a:pPr eaLnBrk="1" hangingPunct="1">
              <a:lnSpc>
                <a:spcPct val="90000"/>
              </a:lnSpc>
            </a:pPr>
            <a:endParaRPr lang="en-US" altLang="en-US" dirty="0" smtClean="0">
              <a:latin typeface="Century Gothic" panose="020B0502020202020204" pitchFamily="34" charset="0"/>
            </a:endParaRPr>
          </a:p>
          <a:p>
            <a:pPr eaLnBrk="1" hangingPunct="1">
              <a:lnSpc>
                <a:spcPct val="90000"/>
              </a:lnSpc>
            </a:pPr>
            <a:r>
              <a:rPr lang="en-US" altLang="en-US" dirty="0" smtClean="0">
                <a:latin typeface="Century Gothic" panose="020B0502020202020204" pitchFamily="34" charset="0"/>
              </a:rPr>
              <a:t>Serve</a:t>
            </a:r>
          </a:p>
        </p:txBody>
      </p:sp>
      <p:pic>
        <p:nvPicPr>
          <p:cNvPr id="10244" name="Picture 7" descr="Voters in Beverly Hills, California, in November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2368550"/>
            <a:ext cx="2855913"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https://encrypted-tbn1.gstatic.com/images?q=tbn:ANd9GcT0qPxDFjhH-DtKao5vIagCKEKmrwoJ5VCzdiwez6KcIy0gvDJPl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364" y="4953000"/>
            <a:ext cx="316388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15" descr="https://encrypted-tbn1.gstatic.com/images?q=tbn:ANd9GcQJW4R-6w28-uvcOg5ONsuD-Q3C-PP_0TCBxUTwXMogogX8yk5Jzg"/>
          <p:cNvSpPr>
            <a:spLocks noChangeAspect="1" noChangeArrowheads="1"/>
          </p:cNvSpPr>
          <p:nvPr/>
        </p:nvSpPr>
        <p:spPr bwMode="auto">
          <a:xfrm>
            <a:off x="1679576" y="-914400"/>
            <a:ext cx="2695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7" name="AutoShape 17" descr="data:image/jpeg;base64,/9j/4AAQSkZJRgABAQAAAQABAAD/2wCEAAkGBxQTEhUUExQWFhUWFRgYFxgXFxgXGBofFxcYFxgXGBYYHSggGBwlHB0cITEhJSkrLi4uGB8zODMsNygtLisBCgoKDg0OGxAQGywmICQsLCwsLCwsLCwsLCwsLCwsLCwsLCwsLCwsLCwsLCwsLCwsLCwsLCwsLCwsLCwsLCwsLP/AABEIAKcBLgMBIgACEQEDEQH/xAAcAAACAgMBAQAAAAAAAAAAAAAEBQMGAAIHAQj/xABEEAABAgQEAwUFBQQJBAMAAAABAhEAAwQhBRIxQQZRYSJxgZGhEzKxwdEHI0JS8BQzcuEVFiRTYnOSsvFDRILCFzTS/8QAGgEAAwEBAQEAAAAAAAAAAAAAAQIDBAAFBv/EACoRAAICAgIBAwQBBQEAAAAAAAABAhEDIRIxQQQTMiIzUXGhBSNSYYE0/9oADAMBAAIRAxEAPwDqxjR42JjUxhNh4YUYwe1L/iP+0w2MJcfUxlfx/wDqYzeq+0yuP5IBxc/dLe9ork5X9inf5XyMPsRmtLU2rRWlzf7HPf8Auj848WPh/wC0a5eSiSpsSqnQtRNjZU2PqDywiZNgWZNiFc2IVLggJSuB5irxhVGijBAelUeoMRAxvKVHM4NlqgqSqF6VQRKXE2Oi68ATP7ZL7lfCLNNmf2pH8R+Jim8CTWrJfcr/AGxbZ6z+0I5Op+l1R4vr/uP9GzB8Sy1CnMv/ADEw/TFU9p2kf5ifjFqEH+mP6H+weoVNG8bAxpHseoZzd49eI3j1444keMzRo8Y8E4keMCojePc0A4kCo2zRDmjM0E4lzRmaIc0YVRxxIVQuxxbSV/wmDCYVcRK/s8z+GEyfFjR7OXcVL+7V/CB6GKW7CLVxRM+7UOo+EVugpDMLCzamIegqOK2U9RbnSIELcxkwuYyqkmWspMbyJCiHym/SN1qrM1O6PpkmPHjV4yEKHphHxNpLP+P5GHbwj4oPYR/H8jGf1P2mPj+SE1Yt5au6K6T/AGSc/wDdK/8AaHUxTpV/CYSf9tPGrIV848WHS/aNkjm4No1K41Ko0UY+oPJMWqIlLhj/AEHUkZhImlPPIWvDCTwJXLQFiSwIcBSglR8Dp4wOcV2w8W/BW80e5o8qJKpazLWkpWksUkMRGrw4pgMF4fKC1MS0AvBtAWWk9fjaOYUPv6GlgAla7930iRGGSR+NXp9IsWBSSMpmSipLFsyCUnlqPWH8vAkKd0JybFKQC5BdJH4huf02ZvZaimYaqXTzEzEKOYaPpcNpaGSuIBmzFaXD7Ddz+aLCjCUSx+7QVC6tCL8iBr3v4NDWlkpCcpSz3dSQBdvGw5xKeOEnclY8ZSXRTk8UKsQRYg+5yuPxQx/rtUnT0lD5vFjKXzhsxASCkAKGig5ca5h0Fh1j0pABFwWvYnVQcX/D7pIEdDHCCqKo5tvsrJ40quauv3aP/wAx4ri+s5zH1/dJHj7kPapBzBQBOW9tHGVgCDcm2u/LYOslPmS4AUVgkM4Jyqawvt2RtziggsVxbWZcxMxufs2Fg+uTlFk4Cx2ZUGamYokgJIfa5CrMGu0AyEryhiARqQxIDpLPe5yqP0gHgqoCa9QdwtKw7gvoo+oMccdNeMeIkTknRQPcY3eOONo8ePHjI449eMeNXgPF8Ul00pU6crKhPmSbAAbkmOCHPGPHLKj7YUhfZpiUcysBXkLesXXhbiiTXSyqW6VJbMhVlB9D1HWDTQLHpMKeJlNTr7vmIaQm4qU1Orw+IieT4P8AQ8O0cm4qX2T1V8hCrBK8IUQrQh36gQdxICoMASc23hCAUq39xXkYn6WKeGmNlbU7QVilUJqgW0sOt41pcUUmxdQ2vpA8ynX+RXkYHVJX+U+RjUowqiLlK7PqF4x40ePXgDGzwh4uP3aP4x8DDx4Q8Yfuk/5ifnEPUfbY+P5IrmaytrGE0pLyZwf8CvgYZZrHuMS8IUSFrIzuE3VoQwOhvuXjx8cW1r8muRzvDuEKuejPLlHLsVEJfuzaxbeEOC/YEz6yX2kkeyQSFBwXzkDVtn6xearEQtwBllggJbob+cJMfxYJmZQXAAAD7l37o9aeeTVIzxwKNNhs3ESCW79YVqxJalveFa6halvoBtdv5w1p7DSMpphGwfHqCXVS1ImBltZTDMlr2OrRyqqwechRT7NRYkWBIPIjv1jrc5OaAK6cmUO0NNOvIxfFnljVJWRzYE3ZzGRhkxCgZstaRtmSQ55dY6bwrgSaVAqKhCTNVeWFXKA2ydAo7nYW1eBKyd+1KkIze7NQoWGxuH7ni018x1GwJOqlXYDQB7CHl6iU430DDgSYD/WKYpfZlqUgXzAEANuDv4Q4oqlJCe0Uk5VC7Ah8rM73JFortSZ18rKQxLg37m5Q1oRnSkBGdTBSlCyhm7TOxa3nu0diDn8IaKUClRBcMH3uzJKkG4Olv+YimTlc3OjWewYh3YHX6XiRKXSFKSyxqMoCnNyFam3f3x6pLOWLqLnN2TfYsWttb6xUzkqyoJ0zAHmOhd9+V2dhAs2oIAdww925Lu1nFut3vraCUynPaYlRuQzkHR0nQ6hx6bZLDIJuVAHdyWItmIfbT6wAgdRQqIzB0nYEu4IBVmJuE9H3PdGpb3QAyiLi1zd72d9zyPMQbXpUNHVclhz5BjYAP6bwDNLEbAh2UHNtGDnR7jWCLQPUqC1OzELtlNlFne3Vw7eUVfF0mXNcG+VVwGJIcnk5YgeEWtM5rAKUXDk8iSenpv3RW+IAMySBYLINvzBxfwv3wQCnBMUy5cilBTuH+DixjsWFYiJ0pKxuLjkdxHzzQLMufr7q2PgWjt/DASmSAlQN3sdH5wHqVD9xssmaMeIJao3Jgim5VFK+0ECZNpJaw8rMtShsSAAH8zFtUqK7xXSlWRYulLuOXXpvCyeh8aTkI5eFUqVAiVKBF9A/rGuJtNyimmpRMSWKkNYakEDZwIBm4dIlzBNL31d1RMiTJTJV7IBGYs4sQ+8Z2/Nm/jqqRauDsWmzETJc8gzJSmzC2YEOC20T8XZlUyghJUXTYa+8IQ8EJAMxYmZyohKrgkZdHi3JXF/lGmYWqejk6qGcSSZE1+60bJpJv9xO/XjHVDGsS9mI3NnLV0k7+4m+LwsXMSCQoKB5Po0dcxWo9nImzALpQojwEcho8HWQFzljtjMGub3LwHjjFXYU5S6R3l4x4l/ZjHop41WQIoR8X/uR/GmLF7CE3FdPT+wP7TMEuW9yVNpoBz7oTIuUWhk6dnJcYxZ3Qg20J59BFzwPDE0lKlJf2s8pUsjYa5fL4wko/wCiZimlLWsi7EKA16gWgys4klTCUpWFKSoAgbMWtGX2/bXFIvCSk7YfMpVqnBppSgByhhoGhFiS3nqDHssXYEbt1/5hkaxKSb3V+HnyvCWrq1By3cGG4Y313gp7K5VbHKJWUZ1b3uW21hNPx51Mgu2oCT8YaypSVoZYcd5OnxED1NOlIKgAG0AHlaDcbGSlWhdi9TMBSZbqBDi5SFHv8oLQZi0AzE30Yl7agi0R1GIFQSj2amSdWAFtwHcD1h1w1LC5oBGYJBUxvppflHS/xBJeSTDcHMsCaoAa5EtflmPSBMTWQ99YtGK1oB66AQlocK/aphCiQkXU3oISEVfGJ18Y2yn4rXTEGUAoBMzMmymUW17PLQPFo4ZlLKE5VN22LmwAuQA3z3gb7VcLTLkUsxAYSpuTwWPqIacFzguUpBBsXF2soX+EbeKilRilJylsZmnF27SgSSRbTQvzbd9hbWJ5yfaBJuW3BALsDr9PWJEy7bg9Bpto523iJwliVOhAd3AAJYAWYC3OAcSIIszgjXshTdLDQh9G+ERKSlQUBclOhGUjzuLl4G/pAKZRSEgkHmSNAAx+JHhENSpOyr7kMzhrGzgX0f6xxx5V0yivtCWweyy5DHMVBnVzs4ieUrMdNbB2DtYmzhySTpvC9XaUsuVZpgJAcZWSO0Dqw+ZMEyKnOQQXIADkOq7HYWPRuepjmA9ThKiotoGIGYWdSgpLsCmwGmkJ+KMNWJdg4S6iwOgI3YaAmLjJspJJ1SoeTFItbR/08a19GFoWkMykLTp+cXLx1nUcXxXDEy0TagqHbbKNwS3zhxQ4gqnTKqEzMuZCULBuC2hI5h4Oo8HTVUy0myrNuHDKT9IrMqUqVPQieM8oLKVobQqDDz1HdHQfKX6f8Byx+j9r+S4K40qZfaKAqWTZWUhKu4xfcHxJNRJTNRooXG4O4McsR+0z5WRCnpkE5UOklIBOUGzlm5wDL4wm0lPMlyjlVMLPultVJ67RpcOUL0mebGc8Wbi22n+TqnEWPyaRBXNUH2QGK1HkE/OKdQcdGrQpCUBBKiCDfsnTx1jk06rUtRK1FRJdySS/eYnwSv8AYzs7sljmHO1vWF9nWzYsuy712IFK8k1KrWBAd+sHSpEyZJK0pKZVgSbEE2Cm3Dw/4ExSRiMl1pT7aXZaSHtssPsWizY1Kly6Wa4ASJaiBoHAJEZ/ap7NPvWtHGsCrlUi1sspVcLTqCXcKBOxjoPBvE5qFKlLHbAdJ5jfxjkmNYkioyzE9hYACknfkUkR5gOPzKeYlaToYvPFavyZlOmfRRQeURKlnlHGar7RK8rtOZJDhkJ+Y1iWk43rlPnnOlmbKkO/UCJ+1Ip7iOi4tjslKFoJzOCkjvtrHPQohCA6VkBnML6StKnUQ9zcn4QR7QHn5R0sKY0crR4eK64/94vwP8o9/rJV71k09xMK5dDMKgPZrc6DKYlRKS4CyUpcZiQbB94tSIWw2qx+qH/dTSP4zFdxbFJs4j2kxawnTOoqZ9w+kEY0qSkj2C86SLm/leEc1UPCKFkzbNDvg2eE1KAoAhdu46gjxhIkRiFqQQUliC4PIiDOHKLiGEuMkzqOM1EqQUrVMNi4Qb6XLDW0CpxITMkyXfU+twY59XV82erNMU6gGfp4R5S18yU4QogK1+vfGVekqPezTP1VytLR1fC6/wBol2ZiQz+MaV04nQbiEvA81SpEyYov961+QQnTxJhrSy5k6aEIQDfmbDcnkIy5IVKjVCfKKYMmXUzJgRL9m50DKUW3JU4AHVou0hqSSEIAUpu2dMx125bbsIkk06JCSEMVK95bXPQch0gOeR4xOUyij+QSdVDLnKgXB52bm+h6QkoftJ9iMqKcK7RJUVsVdWy2gfHcQCRMkqA7YzJU5dJDgjuMUcxrwY18jH6jK/iXTi7jtVXSqkmnCHUlQVnJbKp9GhjwVXZSlXNI3A02vr6Rz4zFKGXnF3+zSpGeWCBfMgg9X/lFprRCL2dDmzzMLdpIGwIL2fTQ+BMez6cKYFIa/wCU69NdIYTpAIPw09RAKVkBiyiLEhg7NsQw9N4iUFk6jSFB+zckjax7JcukmzgfSIpzCWc6ix7JN93a6Qyd7jk782eRKz1YtZiGNzye/wCrRDVgMrIRYKI7w5I6b+EcjibDpcuaEnI5lhIfS7kuw6MYNnyOyAklLN5Daxt3ws4YmWmBmZQcWd21IGhIYs51feG05e17uza26dbwWAGkAqy7BCswJFyCDts4OvSC1KaI5PTkBf4+e3WJymAE5icQVSzpiRlymcUl7AOTlPWJuM8HmLkGbJLzkELLfiCS/Z5NqIE43+7qZrFJUoIIHZ5BJDc2Bg/hniBKqcmasJMp0rKi2m5fmInkTi1OJTG1JOEii4dxNPSDkVldRJ7I1OrwkxWfmXdn3s1zcwRxFiSJlRMmSBkQVOGs5Gqxyc3aFcyeVnMokqOpOsejBeTFKro0Vzj17x4uPJS4cQa8P41No56Z8ksWZQ1CknUER1DjDiErw8TytP3qcstLO+cX7mb4xx5HLyg+rrSuRIlOo+yMyx93tKBDesJKNtDxdC8JjwK1iVogm6wy2KNKYuG5RNMUBuB4iFdLUlPXvMaVswEhtd+sLx2G9DJMwOO0Gcbw0xSoS4CVhTboLDyioQRRrZ4Lx+QKfg7DImZ6imUNDIUT4AN8Yqc2bKQZyVF8xdWnZZSnDeIhvgdZ/wDVO4lzUn/xf6RXMPofay6tYDzFTUJBN2zqv6n0iCRdsrK1WsLCIkc4JqqZUpakLDKSSD4coFmJbSNKIMlzR4VR5TyCtSUjVSgkd5LCOtf/AB1IkTpCUTJkyatIUrOElCNCVAAAuwU3IsYWUlHsKi2c8pOH5q2DMTfJlWqYxIGbIhJLX3bSLZhPAMolPtjMJyupOUy0vyCje0X7EpsqlQKeRJXMXM1yEZiRvMWe9y9rGIJVBnSCvISkbAqI/hLi1tg0ZpZn4LrGhbPplFkSgGHZSlGUAf8Aj4/Ew/oaJNNLKRdarrVzPIcgI1o5aZYz/jUNySw6Db+QgKsrXMYpys34oNLZLOnvvANTUMCYiWsmAa+o0EToq2RIEqZdaEKJ/MkEnpzaBjhlNMJCqcoI3QpSR4B2iOSACUksQSp3Omo/XWDJawWZtH5vzPONaetHnyW9lYx/BlUpE2Wc0rUKJukj8KmHkd7+M3BVblWFclpV6w0SrMqbLX2kLTmlh3SwstLjwttFewpKZc9SEqBSQW6X0PURdO477I9PR9BJU8DVCNbE+LN5RDhVXmlS1augH0YwRPLhg19XiRUGTIGwte42AJNgLH4QNWE5VkXBSLNrbw6684IXIV+GxHqPE6/MRlXJPvb6m5G2n6HlAOF3D62OuZwXU4LsQ3M8xcw7qhYdFDo79k+hfwis0FSUzEHtMsEdrKDZyAw152DsIswVmSxs/hoYLAeWs29vMRXPtExxVLSFSCy5isiTuHBJI8B6xYkG5va/Xlv5xWvtBwY1tKUywStCsyGIuUuCm/ME+UdGr2c+jhU+qKiSSSTudY1nTSpBcmzb67X5xFNksSCWIJBBBBBGoIOhjCpksAcpNzuWjfRlIXiRKWAPN/SMSlGbfLs+sMf2qX7PKUguC3+E846Uq6QYwvbYDJ7RA1JIAA5mwi8T/s6+7SUTWmN2gr3X5Ai8VHCJyEELV7yVAg6tFnp+NDufSM+Z5L+g0YY4q/uC5XBVYk/uwpt0qDerRLT8GValMUJQPzKUG9IeSuNkNcnyMHYVxCJnacF9nZugfS1yesSllypbReODA3pgdB9nRP76cG5IHzVB8rg2ilKdQKyPzqceUMJ2ITMpyMHBylXPZgLtHOJ2PVKJikTQFKSWVCR93JdMrOOHFX0jXjvCpEtKZkkBLnKpI06EcopRQToC3Pv0g7FsTVNYFgAXYRlDWqQkkBxYEHTo8bMalCG9s8/K4Tm60DolgC6X/wCW9DEU0MxAYdIK/ahlKSjUkjXcvBMnGylCUkBQS7A6DuEM3L8CKKrsPpMWaYgA9kZwNfxghvWMwjHxIlz0/iXMzC5BtyaFkpA9oCmyQsq7hsId8NS5PsSZklC1FarqN+5oWXFIMW7EGK4iZygo2IeBELe0GY+hInrypCUliEjQOBp4wPTUqiXFm5w8aUdCtuUtl3kcGJky0zlTj7RDLZLEOLhOr+MW/hfG85C5qyVlAGY2s+/QAfp4oM2rmTjqEhgHOghzQyMslN+yEkvbYEFQvyd+8RkXJr6mapOC+CLPjOPusSZXZKsxURyA3PVxaAxiK0SzmLrJvrfa/IdIrWBrzzlLL3GVDDq++gYAQ6rMNzIWoOWdyDaw8tYDiloVNvYZ/TClzAkAkEbQQrmYqOF1hF3u0G/0srQ6RllA9CM1Q2qqsJBL2F4QIxMLIVqFO3gWaIcSxL3QQ6FKynoSLCJP2cIuR2HcKBzNYgunkx2Ji0Ma47MuXK7pBE+pT2FHTc8n0JESLlhg1yDmSXyktoO86eJ1jWk7JzBQLuU6FJHXY/rSITOKiUymAc9oh0pHJI/F8IaMa0SlLk7FuOYutcsBMtSZgUXYnMAzWAD3cg90JsPpJiJkqYtJSFKOV7Ozg91+cW0K9mlBSf8AqATSblWawJO+vOB+KZP3YmD8K0ln0tluPAeUWjNLSRNrydM4Sq3pk69gkFm0d7+cOp03L2ndu869AY53wziyZaTmNlAFu1fawAg2o4mAPZC8o0D5PA5iX/nEaKWXVVW17NsrQW1c/rSB51enn2WdxzGtzrFBquJFkFPZSm2p5bDTfYHwgc4vPX7pWW2SAkW5WZPmI6n5Df4L7MxFIOdh2dgkFdxc6201NrtC+ZjaUrLzAHSGuVsX5OXPcBFMmSJxuUlualW9XdvCFSa8EKBLFQIcFspF3vr5R2mdxZ0L+tyUdnKTytlt00b1hTVcTOSyRlIsFMX1J2AUXOzaDxqv9YEhCgsheUgoJZRIdst+nls0VGqqyXub8yT8YrjxOXehMklHp2OeJQiZNMxOU5veysb9bmBpVKlUspNru/VoX0k77tdrhj8QflE1HXfhbXd4uotMjdoXTZRSWUIjhvXSs6bajT6QvpqjJoL87fAiLEiAwww/DFzLhkjmfpAa3UrRnPxi4UCQkCAwrsGTwspn9qH/AIf5wKrB5ssulYtyeLGqoDQBWVF++EWx+ugZM+pVrMALa3J8toG/okqU8yZme5I37yYlNVljQVra+X8oKhFdI6U5S7YQOH5VilSkkX2I8jA1Rw7NIIQtKgpWYj3ecSJxAjZhzUYmk4gSbO3lBYNCSrQuWpHtEkMlr+djC1ep74vYqgoMpiDsbxWccw0IVmljsq21Y/SBFgkgQzluElXLwfwhvQKRKSQZgJJ5wqL3JbtOLc0wRImEgH7oeF/GFkrQ0dEeLzEqmBSS9g/gYaiXbM4GhfycQHMoVTAC6WH5ReNkz8oGYPYeNusK9pJDLTbBqyoJW7vt5RdJE4fsCT+IIA8FN15HVoqGD4JPq1KRTSlTVJGdQDOA7PcjnFokUS5dOApKgoIAWhXZKSBlHZLFxyjppUjoszhmwU4dg4bWJKuoyyzqNdCbWNojwxQQw/Mk6bgMTbxaI+IKtIlMAxJbS/M7dIk1sougKjmMkd0a1WJBHZF1GwA68+UA09LNmWS4HlDOVgAQkqNyLwPaV2wyzuqRgk55c1OpCknvISH+cEUFaQghRswynUnoBuY1pCUuUh15ib+6L2zfTWIpsoy5xCi4DB2YB05gw2vHa6F/2TzgQgqKWl5hmQDfRsx2d9h4wVOQ6BlAcAuHyuB2hl5mxcMLDpGk8FUpWQZioENbXfXbfyifIEsC5JF0+AfXcGFsIFOmqTLWpg7oP+k5jbkPnE2IJzy8o/EAxu2zQYaO7M+Vipr6jlvA0iQQbEZGskvmTfR/y98CzgSRMUGlZg4Q4OoN233741RiUvNkyKUdyVEDro1hr42jZdKy1TFWfsp0sOuznl1hRissoXnuUmz7AlyB329IpFJsDbQ4r6pKZctUpICQse0WPeKS4ZzdohqsQJLJJ2CAP1uYVy6sqRlGl3hfUK9mRkKgd72FtB1gLHydPtD+5xVoZK4iWh/eJ0cm0AmuUXaz6tAM2c4ZhzfeNCrkY0wxxj4ITySerJZk2IU3LRqY9QpiDyihEdJSiWhTi5Yd1wX9IEKBmQUl3BfwJ+XwjWpnEpv+uUQy55GjDWFa3oomHhTXG0LahDF9jE9PMj2cB5w4hBnOYK1Yi+0Pqeq0ANm1ivLBFn1g+gW6e60KG9jkz4Fm1Qdlafq4iKWty0RVl03Dkfq8AY0r6hrfD6xDKrDtrzMBKJOsYINC2MkL3Nz8Inmz8rOX7vgIVAkXIPjG0sCxIMccNZNQSHNn0EHJmgi8KpKnMeVk7KPGA0NYOZamdrDu31jSQi59InNNY9qIUkEpJNnY+MKnaGaph8iqUlLDx/W0C1k1y/wiU1F+R5bH6RDLBKwpKM4BBKWJBbYtCpbObOn/AGBI7VWsjaUkHvMwkP4D0jrVdQSZ372WhfVSQSO5WoihfZJVTVUakzEJQETSENLyE5gFEq0zFzrrHQElxEcnyLRVIpXEnA9MhC58omUZctRa6kEDtNlJcOQ1jvpHKsUcqSC3P0DR2jj6py0mUf8AUWEnuFz6geccUxBBVN5MB8YMNiZNIb4WAAOsa1VSZgPsyRLD9oazD/h5J67xAmnP3ct2zuVN+Ua+ennDg0oCWDszM5+sEj0aYFRhcpdwG/C+ogPF6X2gUoOLggMHIAYfIeMSYVI+9VLJAsSlx6RKOzYhiknR3Jfy0iT1I0LaF9FWly+nXUka9/8AKD1y3B37QUlrWGxO46QsrJfYUoJvLOYFzcfiB30fWC6dImyh2inQggt3Rz/JyCxUFgDlOm7FxsTqOYEY+ZRYMC27nVreRe12EBGcpE0ImB1EdlYtmA5wWsAjMHceGn8z6wKoJlYErRYhswZWoBSdCdr2/QhVXJLKQUuksCOQd3A6Qdhsn7pLv2gc3UnUn4eERmmIKh7ypdwTqpGz8zYjygrQHsrK6ZUl90kFSDzb59O6FxmFWXQm5L9T9I6FNEufLYsAb2AsRoQNmMU2uwz2CyFXQo9hVwCNW6EPpFoTT/Yji9LwKzLNyQGEeIpyUldmBA83iasKWsbvGLUAgJB7JU7tyAiyehJRVmLoCA7pPdEKkZWPygtFMpuylXfkVGHDpn5V/wClX0gJvyM4qtFm4cTTmnmidI9osrASvM2UZUnLlYjUu+sDcSSKZMgezk5VhQ7Wcsxe2Vr/AMomwWmWJSnSodt7pItlF4F4j/dJ6qDeDxKTfuUOorgVmS7w1oaBSz2rDZ9fCAUdg3D7gfOGQxgMMqMpa6tfIbRflrRBR3Q1n4MiZlBdISPwtpyc9YV1VEmSpkk9X9NINoq1AYqmG+zXLQFi9QFHMLaML+fUxGM5cqfRaUI8bQNKX2jHk5TFQ6E+jwLJWWJ5mClhw/QgxciAolggkljETwRLBA1T5iIEG/jATOa6JlJUoZlEkDnePVFvlEhrFAM2o+MRIDX32gRvyNJLwFyLMDrv9I8EtKz2lBLfOBkzIiJgtATXkaTKxBF0k91oCQzns2eweGZKAHSrN/ha8T0qUHVJF7FQf1jKpqK6ZpceT7FapYGUg9TdtOvOL7RcYiVM9lNJXK1RMA7aQdlp3a4fVm1d4pVbJCFdku/p3RLiNMqWpSJtpiBZQBIVvlNteR73fUa8HGfZKSlE7BhWLqlqCkkLkzBmLEHZsyFeAt0iy0OPSSf3iQ+xLHyMfPmFYxMp/cPZLEoN0nYnoeo6aw6qeI3QkpmBExgSMmZPViCfWGn6ZHe6dA+1DEgf2dMpYIeYVAEG49mz+sc4zD2t7OR3QHVYupZaZVKLfkkgt0uRHtPOQScs2avIMzlAQksLfiJZ9mhvYjGGxHO2McOmldTm2AI8ACPp5xZUkRVcBLKPd8Tf0Ah0Zx/QEeXlzqEqo0Q9M5rlZYE8HT58uXUU5Qq5DFWVQYkEXDbPrvANfw/WyzmVTzHIuUgTNdf3ZPKN+H+LZ9GFBIC0KLlKtjo4I0iz0P2pyV9mbKVKV+b30ena9I6OSMxnhlDRR5tP7SUt0mXMSntAgpcdUnQwgwFakPLULoUwsSCNo+h8KxKRVIdKkLbaym6ttBMnCpKSSiVLBOpCEg+bQ/F1SE6ezgtdKMxIUlCipLFICSTc3AYcvlDXC8AqpibSJpufeSEi5J1Ww/5juBTaMyweILOY0v2fVXYPtJKMzmZ7xKdgABZb2LuNxyiy0HAVKghU3NOUBbMcqdvwp1FhYk6RZxUIC8mZOchwnMMzc8urdYnyw3FAsrOOcD0lSkNLEpSQyVywE6aApFlD16xzDjjgupRLZaQpAUCJqXKeXaDOm3O19Y7qBG8Fx8oCddnyzI4QSp3mAWsQ5v1DQTI4FWsB6hAZ7hKjr5R1vjnAqYIVNkpTLmAupiEoVzDaZu5ooVNU5YyZM+bHKmzXDBimrSBcPliUsyCrNlAALM5SGVba4fxjzH6eYtKRKJDG7Fie76QFWTnmqOhzk+ZcfrrEiMZWqXmBlpLqGVQWCWIDhQSRe++0elj/ALkDPlioM9wCWsJnhalEBDgKexZQcPDI4AKvDkABKVmplpSsj3StKgQW/CS36EA4Vic2YmYmYhKQU2ZQUS6V8jAlXitRIkyhKICM6ZmoBCkTBlsTcX5RFwayqNnck8dlTr8PVKmKlTOxMQSlSTsRyPI6jmDAqHBZ2i4YxPqKsGbUyAVS0XXLSHyhTdrKS4D67Xio1YAPZdjzi3UuLIta5IjlkE3iWplhIDKcn0g6noZWUFSiDvpAVWhAJCVZgwv4/SFU1KVI6UWo7MlhgIKl2PRnIgSaoaAvE8mpYDMC40LRRiEZqgBZnPJLRDJVd3L9zwV7IKuFC8T0lKgKcqHK4iTlGNlVGUqBqhTjQvz0HlA6iSLQRiwSFsnRucDypKjoPWHg/psnP5URJNxBq6ZSfeSe8RAtCgb3j01CtyY6VvoMddjKUoJs/pB0laCIyMjLkjqzXB7o8my886TL1SuahPK5IHzi88UYelc+Y/5ix5fy6RkZGfK3GMWi+FXKSZTMRwwJJcAEAkNoW+EVozDsYyMj1/RZZZMVyMXqoKM6RuJ6raWIZgBcXBJAc+MWPhbh+fUy5plJBy5XGYJPachnPJKoyMhvUyagSxq2RYLPy1BlKs6sqib5cpIOmrdIt4o5f98n/Qv6RkZHl58UXKz1vQLlFphKMLlsXmp/0r+kJK2kRm7Csw55cvk8ZGQsMUVsPrHwpIWVlSqSRkWpKixzIKklPcoMdR6xbuHftOqEGWictE1AHaWpBzm1g4Vr1aMjI0paPN5Ozo2DcaSapChJJ9oAWBSWzMWckCzxDj3F1NTA55k8zQxyDXVuXs/+IyMgjNHEuM8XFRWGpkLnIWrK5VlSU5EhAKFSzawdmFyebR37gjGzWUUuc/aDoWTd1SzlUrRPve9oNYyMg+CYTxJxPT0KM9Qoh9AlKlE9LBh4xzzFvtRXNBEiXkTsVFz4pH1jIyIZZNLRfHBdlSn4pNnKzTVlXK9h3AWETyg8exkedk2zbDoXYhKu/L4RTKkstWnvH4mMjI9j+mN00Y/WLodcIzO2sNfId7WBYAeJ8484sbJTjkhX+4RkZD5P/T/wivslx+wqV/aKhwGMhO3+O8OuP/sqRNSqfRZZcwOpUk2QrclB0QemndGRkTzSayWdFfTRxYyCCx1BbnHokjMBr/wYyMhuTBxROiUlJNonCpZHu7sf1vHsZC26sVrZApBBOUB/CBJqGs7mMjI6D2PJEa5hLdINpAs3cX/WkZGRSekSXZOqiV7wU5HRoCEkqv8ACMjIlGTKJWf/2Q=="/>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8" name="AutoShape 21"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9" name="AutoShape 23"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0" name="AutoShape 25"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1" name="AutoShape 27"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2" name="AutoShape 29"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3" name="AutoShape 31"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4" name="AutoShape 33"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5" name="AutoShape 35"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6" name="AutoShape 37"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2746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7" name="AutoShape 39"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2898775" y="1074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8" name="AutoShape 41"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p:cNvSpPr>
            <a:spLocks noChangeAspect="1" noChangeArrowheads="1"/>
          </p:cNvSpPr>
          <p:nvPr/>
        </p:nvSpPr>
        <p:spPr bwMode="auto">
          <a:xfrm>
            <a:off x="3051175" y="1227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59" name="AutoShape 43"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a:hlinkClick r:id="rId5"/>
          </p:cNvPr>
          <p:cNvSpPr>
            <a:spLocks noChangeAspect="1" noChangeArrowheads="1"/>
          </p:cNvSpPr>
          <p:nvPr/>
        </p:nvSpPr>
        <p:spPr bwMode="auto">
          <a:xfrm>
            <a:off x="3203575" y="1379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60" name="AutoShape 45" descr="data:image/jpeg;base64,/9j/4AAQSkZJRgABAQAAAQABAAD/2wCEAAkGBxQSEhUUEhQVFhUVGRgWGBgWGBQYHBgXFhcXFxgXGhgYHCggHBwlHBcUITEhJSkrLi4uFx8zODMsNygtLiwBCgoKDg0OGxAQGywkICQsLCwsLi0sLCwsLCwsLCwsLCwsLCwsLCwsLCwsLCwsLCwsLCwsLCwsLCwsLDcsLDcsLP/AABEIALIBGwMBIgACEQEDEQH/xAAbAAABBQEBAAAAAAAAAAAAAAAEAAIDBQYBB//EAEIQAAIABAMFBQUFBgUEAwAAAAECAAMRIQQSMQUGQVFhIjJxgZETUqGx0UKSweHwBxQjNGKCFTNysrNDU4PxJHPS/8QAGQEAAwEBAQAAAAAAAAAAAAAAAQIDBAAF/8QALREAAwACAgEEAQIFBQEAAAAAAAECAxEhMRIEIkFREzJxFEJhgaGRscHh8TP/2gAMAwEAAhEDEQA/ANKNiDheHDZNOESy8G32MRm8crfI1iYS544o3qPhHj/hRr/JX2RS8CBwg+VLA4RDJd/tqBTka1if2qi5IAHOKYoSJ1TZMBCZhFXP2qLhbAasbW89B1jObT32ly+zJHtW96tEHn9ryjWrlcIVY32ajHPUgecQVjzw72YgksXU14FRQeEFyN8pg7yIfDMsTrbZZTpG4jtYy0jfFD3pbDwYH50iww28clzQZ68spPyhNh0XuEFW6L8z+UWAEB4BKLU6m58/ypBgjVjWlyQvsfCjgjsVJChQoUccKFChQThQoUKOOFChQoBwoUKFHHChQoUA4UcMdjkcccMcjpjkKMhQ1odDWgBORyOxyFYRhjy7fb+dm/2f8aR6kY8t32/nZv8A4/8AiSDHZ1dBCtSCJWOddHceDH6xm13hFqoRXSjDh4xL/j8virjyX6xm/HRfyRqE29OX/qMfGh+cC7T3rUAX9o/IGig9T9IoxtmUeLDxUxz/ABCSftDzB+kd+JvtM7a+ATH7Xmzu+3Z91bL6cT4wMGizrJPFPhDXwks2Wla8D+cVTS+BQFWH5QXh9nu/DKOv0iywmEC6LFrIkQroYD2Vu+jOoapqQI2Wz9nykVQmXMveAI4E6gacIzW1JxkSi4QPoKE0t6Rlpm+WJFRLySh/Qor95q/CkNCdCUtPZ7PLiaKfdeez4WS7sWZkBJOpJrFsIqmTpDwYcDDBDocTR2FCEKCAUcrHYUA44DHYUKO2cKFCrCrBOFWFChQDhQoUV22NsysMB7QtU1IVQWY06Dh1gb+wpbLCsKMns/f/AA0yZ7NxMkkmgM0AKSeFQTTzjVwN7D4tdiMchQo444Y4THTDDCsYUcJhRwwoUcMeW76/zs3/AMf/ABJHqMeX76/zs3+z/jSGjs6ujRJvDKYdpAfEAw2Zi8I/eky/uLGMkk0iTMYwfhafZbyX0abE4PAstfYqKjgCIzON2ZJqclR5/WCsxyjwgCSKxWJc87FbTAp+CCmwJ9IttkYcDQAX/CB5yfKLTZSWPiPlFqptcirsspEqLPDyYHw6RZ4dIiUKreiVTDN5fhHmmLWh/XOPUt7f5ZvKPL8bqPA/OL4e2dk/+Z7Tuj/J4f8A+sfjFypil3TP/wASR/oH4xdCHRGhwMOEQTjRWPJTcaixuIwW1586TkmYebNrfMJjFg/GtCaUsdKR1X4vkM43S4PRRHaxA07s5qcK06xk9tbbmKuaUe1wrpbWtaR1ZFIIxOtmzEA7Zeks9tkLdkMoBYV5VBANjciJcDiC8tHIoWVWI5EgGkQbZllpTBa1sbakA3txhqft2hJS2kzDTp83DTpTyJ890c9tJ5LZ+YAIqppe1I9IEYmQWnTkrVQWAqRegNTQcK0A842Bm3iWG21yWzY0mtEe0sfLkS2mTWCoupNeJoBQXJMY4ftOw+enspuT3+zWnPJWv4xp9u9xCZYmUcdkkDUMM17WDR5Dt7dh5eaYoAQklQWqQvjS45RTzXlpk5hudo9twuJWYiuhDKwDKw0INwYmjA/shxrPhpss1pKmUXkAyhio8DU+cbvND7E0OaM9tHaqJMm1Ryy5FshOataZSbGl6xevNA1IHKpEZnb7MJispGWuY1IuR9PxiGd8F8E7ox2+OE9vkMuXRnJAzDKaC5rXhG/3OmTDgpHtgQ4TKa6kKxVSetAIzGFnrOxKE3XNQk0oa8B8B5xuDMhMNankfOk3wEVhREjQ+sW2QaETGO3s3lnIfZYRQWp2phuF6LcCvWNRjDVSulQRUdRGO9nN/iBTKUZyEzVOa5DVHDS0Ru3vSLYsarsotlbbxcp6TJzNmvRiGuPDhHo+yscJ0pZgtUXHJgaEesYLamzwgQkqXFiVFqEaXjR7kTf4LrXSYfjf51hJr3cj5ISRpI8w31/nZv8AZ/xpHplY8x30/nJv9n/GkaI7M99FPKxiU73wMP8A3xPeEUqx0CD+ND6NCuOWgFfO8RSJ6+8IBmAkKa/Z/ExPs6UhcGY/ZrcLQGnQm0J4pLY/4wmZOU0CspJsL8SaQbsyeZbsk0plorKwtXgRQ+AjTbDkYBAxSlSoqJrKxoorReA8ukTYHZ2GmYVWEuSXmSw1Jp+0yg3NcyivKlIPin8ivj4AJO0ZQFTMSg6j5C8DnfKSrUyTCo1awp/ab/KMxKdZWKysezLcd01ApQggnVQflGk3kwMuaFLd+pfMoCkilSLAW6mJtKXyOpqltBu9W0ZUzC9iYpLUIFRWhHKPPMZJNjTmPxi93ewTTSoyqQi3VzTj2VrrXhD98sF7NZZCqp0ZVNaHga6Q0VqtDVPs5NruztWUmElDOpZUAKggsL8RwhYresKwCqCDzN4wO7LkkU4WPOlR6xpdu7OUysyhs61uRrzXlCOmq0D8a1st33zUy2yymLi2XMAL2rXlXlzjI7T2nVUUEhyLLrkXgSSe0x1HIeMUy4xhNseFCBpQ6iLPYmBVmnNOIogU0Ja4Y3aqjgacqVivGuSS2n7eNl7gv2hIJRWerGYLCgyhwbf20gLH7TDy0IIBmA5VBqQBarEWpe3OIt+sKTLlmWlVagrq1RUheojKST7AvKnowaqNStKWNagagggjwgqVS2wN1HCPQ93d9ApErEMCNBNoFC0H26ACnUQ7aX7QwKiTJzCmrnLWuhCrw8Yp939gD97l/vIpLEszVRjXMQQFqPMmnhB++GzpeIYvhwC2Strd00oQNDpaOt+J0T5BO6+98ieyynQyphoFNaq7f6tQTTQxq5mOQEZmC194gaR4OMNNAMzKwVCAXAoFbhr1i9/x+dipcxJgztkfLkW5teoGtANekV9rknymen7V3gwylJLOHeccqqlGN7VJrRR1JEU+19hPiFMpiVlrplJuBxYtwHpaPIpWIIYOrEMCCGGoK6EHmLRYY3ePFTkKTcRMZDqCQAfHKBUeMJWHyexoyePB6FuRtbB4WuEWcWmM5JciiMwFMqtpYAeMWu9G8zSVVMOPaTXBpSjBeAJjxiYKZacVBI5VJtHqX7MsEBhjOcCs1moT7i9njwLZjAtNLhhjl6aMttWVjgPbzsw1HUCmtBpAWF3kbJ7OcudLc6iletCTUR63tHDy5qMriqkXoflHjO8eB9hOZDpYg9OHnCxpvTRS1pbR6ju/7KbhleSALXNLg/XTwi9FRSpqaV9I8y/ZjjisydLr2GVXC2pmDUrXhWoj0UTC9bW4/gv4mNihOdGJ25rew+Q45iJwY8g38xZXEjIx7gBpxIJv8aeUUsnacyo7RPnTzrGRzSekapctbb/we4YycqULMq15kCPODtuUMQ4cMKMQuWhzEglgfOsUkrEnOH1KXve/Aet/KLrdbYCzZTzWDVD0DV1IuzDmakCFyYtcsfHk09DdpY5nBYLRF0HEmh/HL6x3dPeBZE95Uw0RggDGlFdQc1eVa/CJdqlWDUIyy7sRoWB09T6+EY1ZtzRaniesT9PP5G9j+ovx6PbcNjFcVRlYf0kH5R53vkf/AJk3+z/jSMgcQynMrENzBp8oCx+PdphJJJNOJ5ARpUOWZ3Sa5D5Mkt3dfED5xIZBFiVB5FhBuCwgC9oa3zD4QYuGPCjjkwr8YlWZJmqMPG2VrpZe2lhTvdTE2zgFapKnwqePKkEz5S8QUPW48jqIkw+zWbuZa0rqB6VifnudFVGnssP3mX7jH/xt+IiLHTZZlsBLIamuSnqaQdN3bNcqmaCKZiVJWpFyCDoI4u7NP8yeEANKUNzY6k0vWIqFsd2tAeycEs1z/DqqipzCgJppp4n5xeJIzIchBL6n3ZdKALzJppXRoHkPKlSgtsornrQ5tb1J97L8oqNsb1sbSj2e7pdqWPaIpQWsBxi6jyMl5eRbW2rKw85TKRiy94ElQVIBAzDU+EVm39ue3VQKVrmNNFqO7fU3F4rfbhi0yZ2nJGUEErpSpuLAUAUaUEB0jROOU9kHlrWg3ZeJZXAViprYqaEHnHoOzsd7YLLAZnIq1RbqRz6xidhbMLETWUGWL0JIzU8OHzjabKxaylmMuUzHoi3UezRRVuQBqxAA92I5Um+DXgmlHJktt4Qy8TMVaBS32egFfiY0e4+1HE9pZy5WXU0B7OoJPCh0gXF5peYEZjpXjawrevAdoVMZXaU85yBUc+Fzc9baeUdPuYcuOcc7+z1Ta2K9q1EIYpVqi6rQHU8TSto8jx+KabMd3NSx1+XwEbA45sPspat/EnVloOIUmpPkhPrGHpFcU62zLkpNJG23U24PbYczasZYKKTSgqKAk62ApzvG9x+U5WTKqnNmIFLmhqfMGPHMCxTtg31+I/GkbLZG35uKm+zxBGUKGAQZQSD9qkSyQ9DxkTpDN+cQRhwqABHYBmvUqpqLaXaMvunjDJxMtxQFam9tQY1X7RMWuSXJWmZjmPRVsPU19DGT2XKRpgznKDYUFr8zW0FcY3s5tVkWy12lstJ8xpntKMxqcoSlfARHs/d8JNR2YOisGKle8Bw1pEuI2OoOrfrxhJsg8JjDy+hjKs71+r/BteCG+ZLzG+xnuDOkq6hs3ENe7An3dAF5CLvAjDEZaKvtAq+zWtAFJC0TQHmRGRXZE0d2cLc84ix2ZhgLz5oVlspDUtrUHnHRm2vHe0LeGd+SRq5eDlyEyywfMn8Yqp2zJTzDMdVLJQ1I4dflA87bShQFczKWqTUnqecQyXZ6sw8BBdaYsz8FXuOkt8Zipi0VVK5Frl70w1/2A+ceg4yYMuqqo7xqB5VjyyQhw7ziVqGfgaZdSPWpgkbWXk0av4qp4S2Q/g1e23oh3y2XPbETpxlMJCkAOaUyigrStaVrwijd1Reya9fKNJ/i68c3UHQ+N45+8SH7wXzUfSFXqqXcsZ+j44orUuAqjXzLMbD5xq97pv7nhsPhZTEF1ZnINK3Bb1ZorZAk1BX2duQEPx2GSfQzCXKigq7mg1oL2FYD9bD7TB/BWumjMti3KlQbHpQW4nnSBWYIMojTDYsoaA/er84Hm7Bln7Teo+kPPq8S64Ffo8r7MtMaAMSe0fL5Rtl3elc3PnT5RRbWwEtZrKAaCnGv2Rxh5zzb0id4alcmkw90T/SPlHFsag5fl58oDwMw5E6DSCQcwPiYw1Om9npzzKYb+8hkyzF17rcIr3ShsaD1EOkzGVRxUjQ/hyPwidMOG7rUbisKvaHx2Nwylq5lW16hghN9FFRU+EXa7TV1K3IIoUZgOGU98fqkUD1FmFPkYccDn7VSCBQGv1htr70I4/uBNu8T2UlYpjp3JbDxNCaiL7E7qSX7CNNlmWctZmU1FSS2XUVJN6xWyp+IkmveA4rY+NPpFgu35kwWnzUbXvfMGLLLX/hnWGef+eAw/s6By5sV2RUACWOdeLw9twZCAETGdq2D5QppU3C+HOK5ZeLn9l8cqqaULCZfzWtKRpdh7GxElWLT5E8nKUOZ6hhmqbkVBDC3SKq3S4ZFworlGdlTAFooIJOQ2rqSKUqeOmtBSOTDk7OWlaDJfK6jXtVt2reUazb+yGmSWIlgzaHKZbKrZiO9UMPQ1jySfPmy2yuWVlsVbgdYWcbZofqkuNGobEEI7A0rUgHKBU949KUFD/T1jJIpmuABdyAAOttPOJcbjXZEBbsldLUJBofG4rDtjY32M1ZoXMUBKj+unZJ8Kn4RaI0jNny+TSLTffHZpyyVpkw6iWoHvWzE9dB5RQSJWY/0i5+kdEpjdq1Nyedbk341h7zqWWtPKGXC0Z32EBswHmIL2Zth8NODqivmUqVatL05cqRW4OZwPODGYA14i0Fo5PRLtXGtPmtMmUBammigWCj9cTAWJnWotPyiDFTs7W0GkROsdoBdbN24VXK9WpYGvDl1i4w22pfGo8oxaGCUmWjNk9JFGzH6qktG3mbw4ZbM5/tUtS3EQFh9sSMSfZmU9WJoSRQAXLkjSihjT4xjwRX1i03fYrMYlWZMjI5QZigmCmcL9qmXTlXpHR6PHjW+2JXqrp/SNZszZ5tUdfLURqMHstmFAPPgIrDvdgJahs7TGpZUlzLkW7zADhzjLbyb7T8SpRAJMn3F7xH9ba+QoPGBHp2+aKX6lLiTbY6ThlUiWVd5p9n7XslQ6Efwq1oHqbKaVvetozk7Cr3XSXm1oR5Ei1xUHgCNDQxkNkbWmYctloZbgCZKcVR15Ec9e0LiNrIxa4qQrqWArlDN2nkzgp7LsP8AMUotQxuwUg1IUw2b0ype3hk8XqKl88le+Aln/pjyYj8Yj/wpDorD+6vzgnDYnNVXAWYhKOvJl1pzGhB5EQZLA/Qjy6vJD0z0pc0torRsXkWHjlMI7DetmHmtIvJYFYnUfqsT/iLG0Zk7KnDl5MREczDTkBJDUAqTUG3ONWV/VYA20aSW1vlF+rCHn1DbSaBvRnpOOGhJrFDtkn2zWP2f9oggm7HrFVjalz5fIR6uPGk+DBnraLzAzOworcQSky5prygMSyOAGkFIK9DaEtLs0Y29aJ8O/ZHHmIc8sntCvlqNIgw5p4gmvW5guS3GIVwaJ5Q6XiSRR6EU7x6c4SymW6EFTw1Ednpao48IbKqt1tzHDzHDxhOPgPKZKmLBs3ZP60gXFy1md5bjRhY+og1pSTLEZW+fhzgNsO8o01HLp4R0NJ8cM6kmtMsZKSWZalpK5KFkzTO2NGYNU0PGnKCsRgJqrmXLiJfvyjUgdV7wiqkzgTyPI/WDZeoZSyOPtIaH4axztfzIV42l7X/YkwOJkkEGWjG4HtMxvpe8D7UkzpoVVlyUWW2aXk5kjNquhHx5wFidjNd0mHMSSc1SGJ1PMQPK2tOk2moacxdYpLfcPZC5n+da/wBjebQRVYK0oTEmKqKmRSqBRqRzJY3EUO9Gw5rS0WThmzqaD2UsAFb1uLesO2XvOLZHK+Bt5iDMbtTGTFHsMUB0yKCfNdPSGnMpfu2iWTC2vbyZg7h47LUog/pM1KnwGlfOM7tTZ86Q2SehRqVocpqDxqpIOnOLras/Gi84ZqXDUD08HpUfCLDAbfwuKlrJ2hmJWwnG5HiwuKc+Ua5tvlcmSsaXyY2S1LG0PuzAV7xAqOppWCsdJkrMcSjmRWIVq1zKDry0jX7I3Ml/u37xNZy5X2qhezlC3oQR2jXwhqtJbYkTt6MPKl0Yj3SR6GI8Q1TGp2vuoZIDe2T+J2spFGXNc1oSDQ+ES7H2RKQVYBm5m/pwideomVssvT0618GVw2BmOCUluwFyQrEAcb0hpIFxyt5/ox6Ph9t+zdamiVodKeNNIxW9LSGnFsOAqtdlGgbmBwrHYc/m+gZcPguGVSGHy5zKcykgjQgkU/XLSLHYuwmxMrEOhOaQqMEA74bPmHQgJbxiVNgsMD++MbF1VF5oSVLnz08CekWdz0yCQDPxDzCGmOztSlWJNBrQViOabRH7SI5rQ/7AJC365n6Rrdx8RLRJoeYFLTJACsQKgFiWv46xj0I5QjcXHrHNBLfelqYyYeYln1lJA8nGOvddh4E/WK1mPMxIjxKoTRSLaL7D7wT1+2GHJwDGg2JvAs5gjqFY6U0J5X4xi5Ep37qk9aUHqYOkbMKkM70IvRLn1NhGPLgxNP4Zrx3k3/Q9EoDFRvMcsnxZfheKebvC9aIfQ1gnbmNzyZZNKnMT4hR9YwRgqLls1OuDLm4JgbFr2vJf9oiYN2fOI9ov/EPgv+0R7K7MGTosZzEGjVNafOJ1JB8B8ImxOGzD8Ygw1TY6j9VjN5JraNUbT5JpIBB8TSHLUeMckWLV0rf0icSKkjjw8OUSp8l56HNNqOsFvLrcawAyWJ4jgetoNws7SvkYla+UUkiB4GngdD4cjHcG5+1Ug66V/MQZMlBoAwo+FqjUXhVSaYfkLnYJHvLp68YEBeWenI8fAwTl4ix0zDQ/6hEyTQezMAFbA/ZP0hFWu+RhYfFq1q0PIw6agJowrEWL2XTT9ekCDETJdj2h1+sFJPmQHZ+70t7qSjc1tfqOMV8wz5bEqpKimmoNKm0XGHxqsbWPI2gvPXUVin5aXFLZJ4l/LwVeA3mBs3oYKmYHCYi5UK3vL2T8LHzEcxmxpc7hf4+sVE3Yc6VeU9R7rWPkeMNPg3uH4slTr+dbX9Ow9Ny5damY5U65cladOBMaTGbVaXSUgd1yBKlGNQBlLUF604A36RipG3pko5ZgZT10i+we8CP3vUaiGqs0/q5QkY8T/R2Qy8FiJ32c7aZphA00tFvht1sUdRKHi7fIJBKbQZwBLnsOnZr5kj8YqdrLiRcVm9GmMp8hofWAsmNvWgVOVfIFtzdSfm7c/ComtfaMfKmSsYZkNT0J+Bi4x21ZimjSJaN/WjE+rG8VkyaWJY0qeQA+Ajfi8kujHl19l9uPNpMmAZsxUMCtbZK1qV7QFxorDWoIjazMXKWQFnosyRLUuBRSGyVpUL2HWp1XQkVUR5TImsjB0YqwuCDQj9XgzHbbnTlKzGGU0LAKq5mGjNQXbrrHXhdVskmAmZUk0AqSaDQVOg6CEpveHyMKz9xSfD6xZyNgnWa4ToO0fpFKyRPbDOKq6RXW/PpD5Uh5lpas3gLeukXS4eRLvlzHm5r6KLRHids2oDbkBQRJ5qr9KLLAl+tgsvYT/wDUZV6C5+EECVIlcMx5t9IBGLaY1NAYjGFLG1TAap/rZSfGV7FsNn7W90QC+Ldzr5QbJ2Z7x8hBkuQq2AEI6ielsbwyV29AchGBzWXy6coL2hi80sD3VIPmR9IixM9F6nkIr3ms1hpyEcp8n5MLcwtSMmHSBtov/Eby+QidtaHXSAsZ3z5fIRoRlpnoUyRFViZOVsw/Qi9pAWLSseTjvk9JyByTUsR09KRNh37XkKQPhxlanOlPGJSO15fjFL5Hh7QTi07JPHj6w5RUW1oK9eX/ALiJ5nYPhBEpeyrDkPlEXwiq7HSZtD06/jEWzhUuOp+cSNA2AmZWfoSD0ga4egvssGlEXHpzhgvYfdMFS3rppDMRIBuPWIKvhjEUpmXuHMOKNqOdDA+Nx6sQqLV2oL6Ak0pTjElb3sbXinnMQ9QbhuHjwjRjhN7YlcF1i9gMtwQ3Ogp6QLLmzJdiKjkdfWLvCbSKUz9pfe4joYPeVKniooDrUXH5RP8ALXVC712UmFxKPoaHkbGDVJ0IqPWAtobFYaX+flzgORjnlmjdoDgbEefGD4p8obS+CyxWBRxQgeBuIzO0t3MnaSq+FSv5Rp8LjkewsfdNj6cfKD0WKRkuHwRuE+zzpcTPlHtKSBxH5Rb4DeYixNuTaRp5my0apHZ8NPTSKTae66tU5b+8lvUDWLfki/1okvOf0vYem0ZE4ZZigA9My+h/CAsVuhJmisliv+ggjzRr+hjPz9jz5XcOcctD6cfKG4TbbIaNmUjxBgrE55xUB3FcWtEs/dky2pMminCimpHgdPjDpeHkS9FzEcWv8NIj23tpppS9cq063JtEGEwoPanOVX3R3j/+Yt73O7ZNLHNalbCZ+1eA8go+kJcNOYZmAlJ70w09F1MOk7QSXaTLVT757TnzOkRTnaYauST1jkkul/qM23/0V2KTtWfMOdCPQR2VgieHmYsJckC8TAQ7y64Qqw7e6BZGCA1ufhBgA4RBNxSpxqeQ/VoAn4t20sOQhFNX2O7iOiwn4xU6nkPxMV07Fu9tByH1iOVJLQVhwqXPqePlFFMz+5GrqnzwhYbAE62EFTJqSbAVblx8zwgSdj2ay9kc+J+kCQVFP9QHaXEnZ04s4JpXpAGLPbPl8hBNb1gPEt2j5fIRbWujO3s9MrEUxREhcRGzR4iPXK7Fy/XWsckT8zCvukHxrBM0A1itY5HzcNDGmfchG/Fhs5KAg8oK2dNqijoIHmdpT4EiIcC1ZanpE6W55LJ6ZYTVpfhz5GAsKazH9flB0uZmFOPGKyS2We4/WggQuGGnpotZTEaeY+nMQXJn11gENUeHLh1HMR0PTxPofCI1GygfMk15Rm8SKMRyY/OL+TPr+rxQY/8AzH/1H5w/p97aZOy6lPbs+hh0skGss5G5cD5Qmw1hTWgPw4RDmH2rU48vGJr7Q/ZdYLbFTkmjKfgfMwRjNkpNFRStPA+vHzigdq2ftDnxEE4LFPJ0OdOR1A6QNc7JuGuUBY/ZMyWTaoHw/XSIsLtd0NG7Q66jwP1jZYPaEucMtQT7p18oB2psBXFV1+PnziiyfFLgXz3xQzA49Jvda/I2P5weixicfsx5d+A4j9WifZ+8kyXQTBnUc+8PBvrFpSfM8iUvo1k/Bq+ovzFvyMUe1thBgaqHGo5/X0i3wO1JU7/Le/utY+nGCwPSGU/RNv7PKUw5R3zLQilK6jwhzITzjS73qPbA80GvQkRRERo8mwLGkRpKppDgsMmYhV6nkIDnYtm07I6a+sMpqhauZDZmIVNbnkNfygOfi2bSw6fWIZckmDZWEHGG8ZnsXd3/AEBZUgmDpWGA1jsyaqC/pxMATp7P0Xl9Y73UD2x+5Pi5gr2Tca06QLStzcmGmghwMUUpEarbEYY5hzNELmsOidMasCYnvHy+UFrAmJ7x8vlDEz0jNDDDlIIrrXnEcxqHoY8RP4PcctI5MEA4iXXWDC8QTYpD0ydLaBMFPoSh65fTrE2z7SgeVQfWA8VLOo4aRPsp+xTqajxNYta9uxMb92gzNS4geQa4luq/hE1aWgRGy4j+38DCSu/2K18fuWpXLT4Hl+UdZvTiBw/qEShqjxgdxlNDpwPL8ozJ/ZYk5U14EaH84p8S5Mxq8TFso15cV5f1CKnFH+Ib141i+Fcsnk6Rq5JqoHQfKIpsqv14jxgaRNpQNyF/r0g5W8K+XwjFS8WVRXupXw+EdR6Hsny5dRBby66ekAzZRFx/6h5pM4ezK39LV1Hzi0wW3mlELP7S8HGvmOMUeeuvrDxMIse0vrDpaEqFXZuwkueoZSDXitPT8ozu192ge7bqot5rw8RFThp7S2zSXI5qePloY02yN5FfszOw2l9D66eEHS7XBBzUdcnn+0dmTJRqaimjD8CIN2XvXNl0WYPaKPJh4Hj5xsd5toYaSv8AFYZm0QUYt1K8uppHmeJxizXJVRLHAVr8fwjbi864pf3I1Ut8Pn6L3erbEua0t0JPYoRShBzVvWM3NxbNbQdPrHMZqPCFhlU6nyjRMqVslVU68RiS66CCZeG5wQq0iGdiwthcwrqq4Q/hMrbCAAvSBZ+OOiep/AQI5Ld4+UdEMsfyxKyt8I5TibmHRwQqw5Ma0JmhraR1RDCM4FrDXiSInMERnBAWI7x8vlBggTEDtHy+UEQs5OLme+/3m+sSPjJn/cfj9pvrChRHSNTp67GnGTPff7zfWGNi5nvv94/WFCgpIXbGPiXp329TDZGIcGzN6mFCg64F37iZsW/vv94xD+8vnrmatOZjsKOSGbYRLxkz33+831h03GzKf5j6e831hQoTSG8n9nJeMmVH8R/vN9YDmYh8x7TephQoaUtgpsPONmUH8R/vN9YcuOm0/wAx9feb6woUScr6G8n9j/8AEJv/AHZn32+sNmY6bX/MfT3m+sdhQFK+jvJ/ZBMxkz/uP95vrHFxkz/uP95vrChQ+lo7yf2cOMme+/3m+sKbi5le++nvH6woUdKRzp6K1pzEkliTU3JMMSa1NT6mFCi66M77ONOb3j6mHLNb3j6mFCjgLsInYh6d5vUwKs1uZ9TChQEM+zrTW94+phe1b3j6mFCgg+RyzW94+phrTW94+pjkKOOEZrcz6mO+2b3j6mOQo4B32re8fUwwzDzPqY7CgnHPaHmfUxG7GsKFHCn/2Q==">
            <a:hlinkClick r:id="rId5"/>
          </p:cNvPr>
          <p:cNvSpPr>
            <a:spLocks noChangeAspect="1" noChangeArrowheads="1"/>
          </p:cNvSpPr>
          <p:nvPr/>
        </p:nvSpPr>
        <p:spPr bwMode="auto">
          <a:xfrm>
            <a:off x="3355975" y="1531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61" name="Picture 47" descr="http://www.fljud13.org/portals/0/Images/jurydu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1" y="1379539"/>
            <a:ext cx="2278063"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212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latin typeface="Century Gothic" panose="020B0502020202020204" pitchFamily="34" charset="0"/>
              </a:rPr>
              <a:t>Challenges of voting intelligently</a:t>
            </a:r>
          </a:p>
        </p:txBody>
      </p:sp>
      <p:sp>
        <p:nvSpPr>
          <p:cNvPr id="11267" name="Rectangle 3"/>
          <p:cNvSpPr>
            <a:spLocks noGrp="1" noChangeArrowheads="1"/>
          </p:cNvSpPr>
          <p:nvPr>
            <p:ph type="body" sz="half" idx="1"/>
          </p:nvPr>
        </p:nvSpPr>
        <p:spPr/>
        <p:txBody>
          <a:bodyPr/>
          <a:lstStyle/>
          <a:p>
            <a:pPr eaLnBrk="1" hangingPunct="1"/>
            <a:r>
              <a:rPr lang="en-US" altLang="en-US" dirty="0">
                <a:latin typeface="Century Gothic" panose="020B0502020202020204" pitchFamily="34" charset="0"/>
              </a:rPr>
              <a:t>Understanding “the system”</a:t>
            </a:r>
          </a:p>
          <a:p>
            <a:pPr eaLnBrk="1" hangingPunct="1"/>
            <a:endParaRPr lang="en-US" altLang="en-US" dirty="0">
              <a:latin typeface="Century Gothic" panose="020B0502020202020204" pitchFamily="34" charset="0"/>
            </a:endParaRPr>
          </a:p>
          <a:p>
            <a:pPr eaLnBrk="1" hangingPunct="1"/>
            <a:r>
              <a:rPr lang="en-US" altLang="en-US" dirty="0">
                <a:latin typeface="Century Gothic" panose="020B0502020202020204" pitchFamily="34" charset="0"/>
              </a:rPr>
              <a:t>Information</a:t>
            </a:r>
          </a:p>
          <a:p>
            <a:pPr lvl="2" eaLnBrk="1" hangingPunct="1"/>
            <a:r>
              <a:rPr lang="en-US" altLang="en-US" dirty="0">
                <a:latin typeface="Century Gothic" panose="020B0502020202020204" pitchFamily="34" charset="0"/>
              </a:rPr>
              <a:t>News</a:t>
            </a:r>
          </a:p>
          <a:p>
            <a:pPr lvl="2" eaLnBrk="1" hangingPunct="1"/>
            <a:r>
              <a:rPr lang="en-US" altLang="en-US" dirty="0">
                <a:latin typeface="Century Gothic" panose="020B0502020202020204" pitchFamily="34" charset="0"/>
              </a:rPr>
              <a:t>Opinion</a:t>
            </a:r>
          </a:p>
          <a:p>
            <a:pPr lvl="2" eaLnBrk="1" hangingPunct="1"/>
            <a:r>
              <a:rPr lang="en-US" altLang="en-US" dirty="0">
                <a:latin typeface="Century Gothic" panose="020B0502020202020204" pitchFamily="34" charset="0"/>
              </a:rPr>
              <a:t>Advertising</a:t>
            </a:r>
          </a:p>
          <a:p>
            <a:pPr eaLnBrk="1" hangingPunct="1"/>
            <a:endParaRPr lang="en-US" altLang="en-US" dirty="0">
              <a:latin typeface="Century Gothic" panose="020B0502020202020204" pitchFamily="34" charset="0"/>
            </a:endParaRPr>
          </a:p>
          <a:p>
            <a:pPr eaLnBrk="1" hangingPunct="1"/>
            <a:r>
              <a:rPr lang="en-US" altLang="en-US" dirty="0">
                <a:latin typeface="Century Gothic" panose="020B0502020202020204" pitchFamily="34" charset="0"/>
              </a:rPr>
              <a:t>Making time</a:t>
            </a:r>
          </a:p>
          <a:p>
            <a:pPr eaLnBrk="1" hangingPunct="1"/>
            <a:endParaRPr lang="en-US" altLang="en-US" dirty="0"/>
          </a:p>
          <a:p>
            <a:pPr eaLnBrk="1" hangingPunct="1"/>
            <a:endParaRPr lang="en-US" altLang="en-US" dirty="0"/>
          </a:p>
        </p:txBody>
      </p:sp>
      <p:graphicFrame>
        <p:nvGraphicFramePr>
          <p:cNvPr id="11268" name="Object 4"/>
          <p:cNvGraphicFramePr>
            <a:graphicFrameLocks noGrp="1" noChangeAspect="1"/>
          </p:cNvGraphicFramePr>
          <p:nvPr>
            <p:ph sz="half" idx="2"/>
          </p:nvPr>
        </p:nvGraphicFramePr>
        <p:xfrm>
          <a:off x="6172201" y="2286000"/>
          <a:ext cx="4087813" cy="3733800"/>
        </p:xfrm>
        <a:graphic>
          <a:graphicData uri="http://schemas.openxmlformats.org/presentationml/2006/ole">
            <mc:AlternateContent xmlns:mc="http://schemas.openxmlformats.org/markup-compatibility/2006">
              <mc:Choice xmlns:v="urn:schemas-microsoft-com:vml" Requires="v">
                <p:oleObj spid="_x0000_s1049" name="Chart" r:id="rId4" imgW="4038595" imgH="4533840" progId="MSGraph.Chart.8">
                  <p:embed followColorScheme="full"/>
                </p:oleObj>
              </mc:Choice>
              <mc:Fallback>
                <p:oleObj name="Chart" r:id="rId4" imgW="4038595" imgH="4533840" progId="MSGraph.Chart.8">
                  <p:embed followColorScheme="full"/>
                  <p:pic>
                    <p:nvPicPr>
                      <p:cNvPr id="0" name=""/>
                      <p:cNvPicPr>
                        <a:picLocks noChangeAspect="1" noChangeArrowheads="1"/>
                      </p:cNvPicPr>
                      <p:nvPr/>
                    </p:nvPicPr>
                    <p:blipFill>
                      <a:blip r:embed="rId5"/>
                      <a:srcRect/>
                      <a:stretch>
                        <a:fillRect/>
                      </a:stretch>
                    </p:blipFill>
                    <p:spPr bwMode="auto">
                      <a:xfrm>
                        <a:off x="6172201" y="2286000"/>
                        <a:ext cx="408781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72832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dirty="0">
                <a:latin typeface="Century Gothic" panose="020B0502020202020204" pitchFamily="34" charset="0"/>
              </a:rPr>
              <a:t>Participation</a:t>
            </a:r>
          </a:p>
        </p:txBody>
      </p:sp>
      <p:sp>
        <p:nvSpPr>
          <p:cNvPr id="12291" name="Rectangle 3"/>
          <p:cNvSpPr>
            <a:spLocks noGrp="1" noChangeArrowheads="1"/>
          </p:cNvSpPr>
          <p:nvPr>
            <p:ph type="body" idx="1"/>
          </p:nvPr>
        </p:nvSpPr>
        <p:spPr/>
        <p:txBody>
          <a:bodyPr/>
          <a:lstStyle/>
          <a:p>
            <a:pPr eaLnBrk="1" hangingPunct="1"/>
            <a:endParaRPr lang="en-US" altLang="en-US" dirty="0" smtClean="0"/>
          </a:p>
          <a:p>
            <a:pPr eaLnBrk="1" hangingPunct="1"/>
            <a:endParaRPr lang="en-US" altLang="en-US" dirty="0" smtClean="0"/>
          </a:p>
          <a:p>
            <a:pPr eaLnBrk="1" hangingPunct="1"/>
            <a:r>
              <a:rPr lang="en-US" altLang="en-US" dirty="0" smtClean="0">
                <a:latin typeface="Century Gothic" panose="020B0502020202020204" pitchFamily="34" charset="0"/>
              </a:rPr>
              <a:t>NGO’s</a:t>
            </a:r>
          </a:p>
          <a:p>
            <a:pPr eaLnBrk="1" hangingPunct="1"/>
            <a:endParaRPr lang="en-US" altLang="en-US" dirty="0" smtClean="0">
              <a:latin typeface="Century Gothic" panose="020B0502020202020204" pitchFamily="34" charset="0"/>
            </a:endParaRPr>
          </a:p>
          <a:p>
            <a:pPr eaLnBrk="1" hangingPunct="1"/>
            <a:r>
              <a:rPr lang="en-US" altLang="en-US" dirty="0" smtClean="0">
                <a:latin typeface="Century Gothic" panose="020B0502020202020204" pitchFamily="34" charset="0"/>
              </a:rPr>
              <a:t>Political parties</a:t>
            </a:r>
          </a:p>
          <a:p>
            <a:pPr eaLnBrk="1" hangingPunct="1"/>
            <a:endParaRPr lang="en-US" altLang="en-US" dirty="0" smtClean="0">
              <a:latin typeface="Century Gothic" panose="020B0502020202020204" pitchFamily="34" charset="0"/>
            </a:endParaRPr>
          </a:p>
          <a:p>
            <a:pPr eaLnBrk="1" hangingPunct="1"/>
            <a:r>
              <a:rPr lang="en-US" altLang="en-US" dirty="0" smtClean="0">
                <a:latin typeface="Century Gothic" panose="020B0502020202020204" pitchFamily="34" charset="0"/>
              </a:rPr>
              <a:t>Interest groups </a:t>
            </a:r>
          </a:p>
        </p:txBody>
      </p:sp>
      <p:pic>
        <p:nvPicPr>
          <p:cNvPr id="12292" name="Picture 6" descr="MainVolunteer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68525"/>
            <a:ext cx="21336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https://encrypted-tbn0.gstatic.com/images?q=tbn:ANd9GcR8_nw0B-l8s6U1JuIidi-NDM3r1suybe2yHAxZq2Yza-_SY9fsX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129213"/>
            <a:ext cx="160813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https://encrypted-tbn0.gstatic.com/images?q=tbn:ANd9GcSyK1dwjgCxVcdc5EZtfFtHdBazUZk9tiMHroK90JgiiAGvH1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9763" y="3609975"/>
            <a:ext cx="19113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http://ecx.images-amazon.com/images/I/51OUeCuhgmL._SY3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539" y="790575"/>
            <a:ext cx="9858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448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endParaRPr lang="en-US" altLang="en-US" dirty="0" smtClean="0"/>
          </a:p>
        </p:txBody>
      </p:sp>
      <p:sp>
        <p:nvSpPr>
          <p:cNvPr id="8" name="Content Placeholder 7"/>
          <p:cNvSpPr>
            <a:spLocks noGrp="1"/>
          </p:cNvSpPr>
          <p:nvPr>
            <p:ph idx="1"/>
          </p:nvPr>
        </p:nvSpPr>
        <p:spPr/>
        <p:txBody>
          <a:bodyPr/>
          <a:lstStyle/>
          <a:p>
            <a:pPr marL="0" indent="0">
              <a:buNone/>
              <a:defRPr/>
            </a:pPr>
            <a:r>
              <a:rPr lang="en-US" sz="3200" i="1" dirty="0" smtClean="0">
                <a:latin typeface="Century Gothic" panose="020B0502020202020204" pitchFamily="34" charset="0"/>
              </a:rPr>
              <a:t>If we are not willing to rule in our turn, other men (Hegel’s civil citizens, professional politicians and professional revolutionaries, corporate bureaucrats, and so on) will rule out of theirs.  They will call us citizens, but we will be something less. Perhaps I should say they do call us citizens, but we are something less. </a:t>
            </a:r>
          </a:p>
          <a:p>
            <a:pPr lvl="2">
              <a:defRPr/>
            </a:pPr>
            <a:r>
              <a:rPr lang="en-US" i="1" dirty="0">
                <a:latin typeface="Century Gothic" panose="020B0502020202020204" pitchFamily="34" charset="0"/>
              </a:rPr>
              <a:t>Professor Michael </a:t>
            </a:r>
            <a:r>
              <a:rPr lang="en-US" i="1" dirty="0" err="1">
                <a:latin typeface="Century Gothic" panose="020B0502020202020204" pitchFamily="34" charset="0"/>
              </a:rPr>
              <a:t>Walzer</a:t>
            </a:r>
            <a:r>
              <a:rPr lang="en-US" i="1" dirty="0">
                <a:latin typeface="Century Gothic" panose="020B0502020202020204" pitchFamily="34" charset="0"/>
              </a:rPr>
              <a:t> -</a:t>
            </a:r>
            <a:r>
              <a:rPr lang="en-US" dirty="0">
                <a:latin typeface="Century Gothic" panose="020B0502020202020204" pitchFamily="34" charset="0"/>
              </a:rPr>
              <a:t>  </a:t>
            </a:r>
            <a:r>
              <a:rPr lang="en-US" i="1" dirty="0">
                <a:latin typeface="Century Gothic" panose="020B0502020202020204" pitchFamily="34" charset="0"/>
              </a:rPr>
              <a:t>Obligations</a:t>
            </a:r>
            <a:endParaRPr lang="en-US" dirty="0">
              <a:latin typeface="Century Gothic" panose="020B0502020202020204" pitchFamily="34" charset="0"/>
            </a:endParaRPr>
          </a:p>
          <a:p>
            <a:pPr marL="0" indent="0">
              <a:buNone/>
              <a:defRPr/>
            </a:pPr>
            <a:endParaRPr lang="en-US" i="1" dirty="0" smtClean="0"/>
          </a:p>
          <a:p>
            <a:pPr>
              <a:defRPr/>
            </a:pPr>
            <a:endParaRPr lang="en-US" dirty="0"/>
          </a:p>
        </p:txBody>
      </p:sp>
      <p:pic>
        <p:nvPicPr>
          <p:cNvPr id="16388" name="Picture 8" descr="pmbScholarWeighsMor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312" y="4662196"/>
            <a:ext cx="123348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711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stewa4\Desktop\heres-where-americans-live.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173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latin typeface="Century Gothic" panose="020B0502020202020204" pitchFamily="34" charset="0"/>
              </a:rPr>
              <a:t>HUMAN RIGHTS</a:t>
            </a:r>
          </a:p>
        </p:txBody>
      </p:sp>
      <p:sp>
        <p:nvSpPr>
          <p:cNvPr id="4099" name="Rectangle 3"/>
          <p:cNvSpPr>
            <a:spLocks noGrp="1" noChangeArrowheads="1"/>
          </p:cNvSpPr>
          <p:nvPr>
            <p:ph type="body" idx="1"/>
          </p:nvPr>
        </p:nvSpPr>
        <p:spPr/>
        <p:txBody>
          <a:bodyPr/>
          <a:lstStyle/>
          <a:p>
            <a:pPr eaLnBrk="1" hangingPunct="1"/>
            <a:r>
              <a:rPr lang="en-US" altLang="en-US" dirty="0" smtClean="0">
                <a:latin typeface="Century Gothic" panose="020B0502020202020204" pitchFamily="34" charset="0"/>
              </a:rPr>
              <a:t>Inalienable moral entitlements. . .</a:t>
            </a:r>
          </a:p>
          <a:p>
            <a:pPr eaLnBrk="1" hangingPunct="1"/>
            <a:endParaRPr lang="en-US" altLang="en-US" dirty="0" smtClean="0">
              <a:latin typeface="Century Gothic" panose="020B0502020202020204" pitchFamily="34" charset="0"/>
            </a:endParaRPr>
          </a:p>
          <a:p>
            <a:pPr eaLnBrk="1" hangingPunct="1"/>
            <a:r>
              <a:rPr lang="en-US" altLang="en-US" dirty="0" smtClean="0">
                <a:latin typeface="Century Gothic" panose="020B0502020202020204" pitchFamily="34" charset="0"/>
              </a:rPr>
              <a:t>Attach to all persons equally. . . </a:t>
            </a:r>
          </a:p>
          <a:p>
            <a:pPr eaLnBrk="1" hangingPunct="1"/>
            <a:endParaRPr lang="en-US" altLang="en-US" dirty="0" smtClean="0">
              <a:latin typeface="Century Gothic" panose="020B0502020202020204" pitchFamily="34" charset="0"/>
            </a:endParaRPr>
          </a:p>
          <a:p>
            <a:pPr eaLnBrk="1" hangingPunct="1"/>
            <a:r>
              <a:rPr lang="en-US" altLang="en-US" dirty="0" smtClean="0">
                <a:latin typeface="Century Gothic" panose="020B0502020202020204" pitchFamily="34" charset="0"/>
              </a:rPr>
              <a:t>Specify the minimum conditions for human dignity and a tolerable life. . .</a:t>
            </a: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865678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latin typeface="Century Gothic" panose="020B0502020202020204" pitchFamily="34" charset="0"/>
              </a:rPr>
              <a:t>Assumptions</a:t>
            </a:r>
          </a:p>
        </p:txBody>
      </p:sp>
      <p:sp>
        <p:nvSpPr>
          <p:cNvPr id="14339" name="Rectangle 3"/>
          <p:cNvSpPr>
            <a:spLocks noGrp="1" noChangeArrowheads="1"/>
          </p:cNvSpPr>
          <p:nvPr>
            <p:ph type="body" idx="1"/>
          </p:nvPr>
        </p:nvSpPr>
        <p:spPr/>
        <p:txBody>
          <a:bodyPr/>
          <a:lstStyle/>
          <a:p>
            <a:pPr eaLnBrk="1" hangingPunct="1"/>
            <a:r>
              <a:rPr lang="en-US" altLang="en-US" dirty="0" smtClean="0">
                <a:latin typeface="Century Gothic" panose="020B0502020202020204" pitchFamily="34" charset="0"/>
              </a:rPr>
              <a:t>World is “human family”</a:t>
            </a:r>
          </a:p>
          <a:p>
            <a:pPr eaLnBrk="1" hangingPunct="1">
              <a:buFont typeface="Wingdings" panose="05000000000000000000" pitchFamily="2" charset="2"/>
              <a:buNone/>
            </a:pPr>
            <a:endParaRPr lang="en-US" altLang="en-US" dirty="0" smtClean="0">
              <a:latin typeface="Century Gothic" panose="020B0502020202020204" pitchFamily="34" charset="0"/>
            </a:endParaRPr>
          </a:p>
          <a:p>
            <a:pPr eaLnBrk="1" hangingPunct="1"/>
            <a:r>
              <a:rPr lang="en-US" altLang="en-US" dirty="0" smtClean="0">
                <a:latin typeface="Century Gothic" panose="020B0502020202020204" pitchFamily="34" charset="0"/>
              </a:rPr>
              <a:t>Rights are foundation of freedom, justice, peace</a:t>
            </a:r>
          </a:p>
          <a:p>
            <a:pPr eaLnBrk="1" hangingPunct="1"/>
            <a:endParaRPr lang="en-US" altLang="en-US" dirty="0" smtClean="0">
              <a:latin typeface="Century Gothic" panose="020B0502020202020204" pitchFamily="34" charset="0"/>
            </a:endParaRPr>
          </a:p>
          <a:p>
            <a:pPr eaLnBrk="1" hangingPunct="1"/>
            <a:r>
              <a:rPr lang="en-US" altLang="en-US" dirty="0" smtClean="0">
                <a:latin typeface="Century Gothic" panose="020B0502020202020204" pitchFamily="34" charset="0"/>
              </a:rPr>
              <a:t> Everyone has duty to teach, educate, promote human rights</a:t>
            </a:r>
            <a:endParaRPr lang="en-US" altLang="en-US" sz="1300" dirty="0">
              <a:latin typeface="Century Gothic" panose="020B0502020202020204" pitchFamily="34" charset="0"/>
            </a:endParaRPr>
          </a:p>
        </p:txBody>
      </p:sp>
    </p:spTree>
    <p:extLst>
      <p:ext uri="{BB962C8B-B14F-4D97-AF65-F5344CB8AC3E}">
        <p14:creationId xmlns:p14="http://schemas.microsoft.com/office/powerpoint/2010/main" val="1903363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algn="ctr"/>
            <a:r>
              <a:rPr lang="en-US" altLang="en-US" dirty="0" smtClean="0">
                <a:latin typeface="Century Gothic" panose="020B0502020202020204" pitchFamily="34" charset="0"/>
              </a:rPr>
              <a:t/>
            </a:r>
            <a:br>
              <a:rPr lang="en-US" altLang="en-US" dirty="0" smtClean="0">
                <a:latin typeface="Century Gothic" panose="020B0502020202020204" pitchFamily="34" charset="0"/>
              </a:rPr>
            </a:br>
            <a:r>
              <a:rPr lang="en-US" altLang="en-US" dirty="0" smtClean="0">
                <a:latin typeface="Century Gothic" panose="020B0502020202020204" pitchFamily="34" charset="0"/>
              </a:rPr>
              <a:t/>
            </a:r>
            <a:br>
              <a:rPr lang="en-US" altLang="en-US" dirty="0" smtClean="0">
                <a:latin typeface="Century Gothic" panose="020B0502020202020204" pitchFamily="34" charset="0"/>
              </a:rPr>
            </a:br>
            <a:r>
              <a:rPr lang="en-US" altLang="en-US" dirty="0" smtClean="0">
                <a:latin typeface="Century Gothic" panose="020B0502020202020204" pitchFamily="34" charset="0"/>
              </a:rPr>
              <a:t>Paradoxes in U.S. Politics</a:t>
            </a:r>
            <a:br>
              <a:rPr lang="en-US" altLang="en-US" dirty="0" smtClean="0">
                <a:latin typeface="Century Gothic" panose="020B0502020202020204" pitchFamily="34" charset="0"/>
              </a:rPr>
            </a:br>
            <a:endParaRPr lang="en-US" altLang="en-US" dirty="0" smtClean="0">
              <a:latin typeface="Century Gothic" panose="020B0502020202020204" pitchFamily="34" charset="0"/>
            </a:endParaRPr>
          </a:p>
        </p:txBody>
      </p:sp>
      <p:sp>
        <p:nvSpPr>
          <p:cNvPr id="25603" name="Content Placeholder 2"/>
          <p:cNvSpPr>
            <a:spLocks noGrp="1"/>
          </p:cNvSpPr>
          <p:nvPr>
            <p:ph idx="1"/>
          </p:nvPr>
        </p:nvSpPr>
        <p:spPr/>
        <p:txBody>
          <a:bodyPr/>
          <a:lstStyle/>
          <a:p>
            <a:r>
              <a:rPr lang="en-US" altLang="en-US" dirty="0" smtClean="0">
                <a:latin typeface="Century Gothic" panose="020B0502020202020204" pitchFamily="34" charset="0"/>
              </a:rPr>
              <a:t>Majority Rule v. Minority Rights</a:t>
            </a:r>
          </a:p>
          <a:p>
            <a:r>
              <a:rPr lang="en-US" altLang="en-US" dirty="0" smtClean="0">
                <a:latin typeface="Century Gothic" panose="020B0502020202020204" pitchFamily="34" charset="0"/>
              </a:rPr>
              <a:t>Consensus v. Freedom</a:t>
            </a:r>
          </a:p>
          <a:p>
            <a:r>
              <a:rPr lang="en-US" altLang="en-US" dirty="0" smtClean="0">
                <a:latin typeface="Century Gothic" panose="020B0502020202020204" pitchFamily="34" charset="0"/>
              </a:rPr>
              <a:t>Federalism v. Centralization</a:t>
            </a:r>
          </a:p>
          <a:p>
            <a:r>
              <a:rPr lang="en-US" altLang="en-US" dirty="0" smtClean="0">
                <a:latin typeface="Century Gothic" panose="020B0502020202020204" pitchFamily="34" charset="0"/>
              </a:rPr>
              <a:t>Authoritarian v. Individualistic</a:t>
            </a:r>
          </a:p>
          <a:p>
            <a:r>
              <a:rPr lang="en-US" altLang="en-US" dirty="0" err="1" smtClean="0">
                <a:latin typeface="Century Gothic" panose="020B0502020202020204" pitchFamily="34" charset="0"/>
              </a:rPr>
              <a:t>Hyperpluralism</a:t>
            </a:r>
            <a:endParaRPr lang="en-US" altLang="en-US" dirty="0" smtClean="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6557555" y="1915887"/>
            <a:ext cx="5529942" cy="4685210"/>
          </a:xfrm>
          <a:prstGeom prst="rect">
            <a:avLst/>
          </a:prstGeom>
        </p:spPr>
      </p:pic>
    </p:spTree>
    <p:extLst>
      <p:ext uri="{BB962C8B-B14F-4D97-AF65-F5344CB8AC3E}">
        <p14:creationId xmlns:p14="http://schemas.microsoft.com/office/powerpoint/2010/main" val="3217544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stewa4\Desktop\map of us 50 perce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069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thumb/a/a4/2010_census_reapportionment.svg/600px-2010_census_reapportionmen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618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13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
            <a:ext cx="8458200"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339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hesocietypages.org/socimages/files/2011/03/minority-p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279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798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719</Words>
  <Application>Microsoft Office PowerPoint</Application>
  <PresentationFormat>Widescreen</PresentationFormat>
  <Paragraphs>116</Paragraphs>
  <Slides>32</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Calibri Light</vt:lpstr>
      <vt:lpstr>Century Gothic</vt:lpstr>
      <vt:lpstr>Wingdings</vt:lpstr>
      <vt:lpstr>Office Theme</vt:lpstr>
      <vt:lpstr>Chart</vt:lpstr>
      <vt:lpstr>What Challenges Might Face American Constitutional Democracy in the 21st Century?</vt:lpstr>
      <vt:lpstr>Change &amp;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Religious Diversity</vt:lpstr>
      <vt:lpstr>PowerPoint Presentation</vt:lpstr>
      <vt:lpstr>PowerPoint Presentation</vt:lpstr>
      <vt:lpstr>PowerPoint Presentation</vt:lpstr>
      <vt:lpstr>PowerPoint Presentation</vt:lpstr>
      <vt:lpstr>PowerPoint Presentation</vt:lpstr>
      <vt:lpstr>Testing Political Knowledge</vt:lpstr>
      <vt:lpstr>PowerPoint Presentation</vt:lpstr>
      <vt:lpstr>United States Governments</vt:lpstr>
      <vt:lpstr>Activity</vt:lpstr>
      <vt:lpstr>  Citizen opportunities</vt:lpstr>
      <vt:lpstr>Challenges of voting intelligently</vt:lpstr>
      <vt:lpstr>Participation</vt:lpstr>
      <vt:lpstr>PowerPoint Presentation</vt:lpstr>
      <vt:lpstr>HUMAN RIGHTS</vt:lpstr>
      <vt:lpstr>Assumptions</vt:lpstr>
      <vt:lpstr>  Paradoxes in U.S. Politics </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Governments</dc:title>
  <dc:creator>Joseph Stewart</dc:creator>
  <cp:lastModifiedBy>Joseph Stewart</cp:lastModifiedBy>
  <cp:revision>14</cp:revision>
  <dcterms:created xsi:type="dcterms:W3CDTF">2016-06-09T19:28:14Z</dcterms:created>
  <dcterms:modified xsi:type="dcterms:W3CDTF">2018-01-13T16:34:37Z</dcterms:modified>
</cp:coreProperties>
</file>