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3"/>
  </p:notesMasterIdLst>
  <p:sldIdLst>
    <p:sldId id="256" r:id="rId2"/>
    <p:sldId id="269" r:id="rId3"/>
    <p:sldId id="346" r:id="rId4"/>
    <p:sldId id="347" r:id="rId5"/>
    <p:sldId id="349" r:id="rId6"/>
    <p:sldId id="350" r:id="rId7"/>
    <p:sldId id="351" r:id="rId8"/>
    <p:sldId id="356" r:id="rId9"/>
    <p:sldId id="357" r:id="rId10"/>
    <p:sldId id="348" r:id="rId11"/>
    <p:sldId id="352" r:id="rId12"/>
    <p:sldId id="298" r:id="rId13"/>
    <p:sldId id="330" r:id="rId14"/>
    <p:sldId id="264" r:id="rId15"/>
    <p:sldId id="278" r:id="rId16"/>
    <p:sldId id="259" r:id="rId17"/>
    <p:sldId id="358" r:id="rId18"/>
    <p:sldId id="311" r:id="rId19"/>
    <p:sldId id="312" r:id="rId20"/>
    <p:sldId id="313" r:id="rId21"/>
    <p:sldId id="260" r:id="rId22"/>
    <p:sldId id="281" r:id="rId23"/>
    <p:sldId id="282" r:id="rId24"/>
    <p:sldId id="283" r:id="rId25"/>
    <p:sldId id="284" r:id="rId26"/>
    <p:sldId id="295" r:id="rId27"/>
    <p:sldId id="261" r:id="rId28"/>
    <p:sldId id="263" r:id="rId29"/>
    <p:sldId id="273" r:id="rId30"/>
    <p:sldId id="285" r:id="rId31"/>
    <p:sldId id="286" r:id="rId32"/>
    <p:sldId id="257" r:id="rId33"/>
    <p:sldId id="297" r:id="rId34"/>
    <p:sldId id="341" r:id="rId35"/>
    <p:sldId id="274" r:id="rId36"/>
    <p:sldId id="279" r:id="rId37"/>
    <p:sldId id="299" r:id="rId38"/>
    <p:sldId id="300" r:id="rId39"/>
    <p:sldId id="301" r:id="rId40"/>
    <p:sldId id="302" r:id="rId41"/>
    <p:sldId id="303" r:id="rId42"/>
    <p:sldId id="276" r:id="rId43"/>
    <p:sldId id="306" r:id="rId44"/>
    <p:sldId id="361" r:id="rId45"/>
    <p:sldId id="362" r:id="rId46"/>
    <p:sldId id="309" r:id="rId47"/>
    <p:sldId id="277" r:id="rId48"/>
    <p:sldId id="275" r:id="rId49"/>
    <p:sldId id="304" r:id="rId50"/>
    <p:sldId id="308" r:id="rId51"/>
    <p:sldId id="305" r:id="rId52"/>
    <p:sldId id="331" r:id="rId53"/>
    <p:sldId id="333" r:id="rId54"/>
    <p:sldId id="363" r:id="rId55"/>
    <p:sldId id="360" r:id="rId56"/>
    <p:sldId id="314" r:id="rId57"/>
    <p:sldId id="325" r:id="rId58"/>
    <p:sldId id="315" r:id="rId59"/>
    <p:sldId id="316" r:id="rId60"/>
    <p:sldId id="322" r:id="rId61"/>
    <p:sldId id="272" r:id="rId62"/>
    <p:sldId id="364" r:id="rId63"/>
    <p:sldId id="289" r:id="rId64"/>
    <p:sldId id="287" r:id="rId65"/>
    <p:sldId id="288" r:id="rId66"/>
    <p:sldId id="317" r:id="rId67"/>
    <p:sldId id="318" r:id="rId68"/>
    <p:sldId id="267" r:id="rId69"/>
    <p:sldId id="321" r:id="rId70"/>
    <p:sldId id="271" r:id="rId71"/>
    <p:sldId id="343" r:id="rId72"/>
    <p:sldId id="290" r:id="rId73"/>
    <p:sldId id="291" r:id="rId74"/>
    <p:sldId id="342" r:id="rId75"/>
    <p:sldId id="307" r:id="rId76"/>
    <p:sldId id="323" r:id="rId77"/>
    <p:sldId id="292" r:id="rId78"/>
    <p:sldId id="293" r:id="rId79"/>
    <p:sldId id="294" r:id="rId80"/>
    <p:sldId id="328" r:id="rId81"/>
    <p:sldId id="329" r:id="rId82"/>
    <p:sldId id="326" r:id="rId83"/>
    <p:sldId id="265" r:id="rId84"/>
    <p:sldId id="327" r:id="rId85"/>
    <p:sldId id="337" r:id="rId86"/>
    <p:sldId id="335" r:id="rId87"/>
    <p:sldId id="336" r:id="rId88"/>
    <p:sldId id="338" r:id="rId89"/>
    <p:sldId id="365" r:id="rId90"/>
    <p:sldId id="366" r:id="rId91"/>
    <p:sldId id="367" r:id="rId92"/>
    <p:sldId id="368" r:id="rId93"/>
    <p:sldId id="369" r:id="rId94"/>
    <p:sldId id="340" r:id="rId95"/>
    <p:sldId id="339" r:id="rId96"/>
    <p:sldId id="344" r:id="rId97"/>
    <p:sldId id="345" r:id="rId98"/>
    <p:sldId id="353" r:id="rId99"/>
    <p:sldId id="372" r:id="rId100"/>
    <p:sldId id="370" r:id="rId101"/>
    <p:sldId id="258" r:id="rId10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CC0000"/>
    <a:srgbClr val="3333FF"/>
    <a:srgbClr val="0033CC"/>
    <a:srgbClr val="663300"/>
    <a:srgbClr val="33CC33"/>
    <a:srgbClr val="660066"/>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48" autoAdjust="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A4ECCEB-0757-467E-91AA-BC8BA8AB1A7D}" type="slidenum">
              <a:rPr lang="en-US"/>
              <a:pPr/>
              <a:t>‹#›</a:t>
            </a:fld>
            <a:endParaRPr lang="en-US"/>
          </a:p>
        </p:txBody>
      </p:sp>
    </p:spTree>
    <p:extLst>
      <p:ext uri="{BB962C8B-B14F-4D97-AF65-F5344CB8AC3E}">
        <p14:creationId xmlns:p14="http://schemas.microsoft.com/office/powerpoint/2010/main" val="6982812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4ECCEB-0757-467E-91AA-BC8BA8AB1A7D}" type="slidenum">
              <a:rPr lang="en-US" smtClean="0"/>
              <a:pPr/>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
            <a:ext cx="7467600" cy="3067050"/>
          </a:xfrm>
        </p:spPr>
        <p:txBody>
          <a:bodyPr/>
          <a:lstStyle>
            <a:lvl1pPr algn="l">
              <a:defRPr sz="6600" b="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990600" y="3810000"/>
            <a:ext cx="7467600" cy="1752600"/>
          </a:xfrm>
        </p:spPr>
        <p:txBody>
          <a:bodyPr/>
          <a:lstStyle>
            <a:lvl1pPr marL="0" indent="0">
              <a:buFontTx/>
              <a:buNone/>
              <a:defRPr b="1">
                <a:solidFill>
                  <a:srgbClr val="006699"/>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1447800" y="6381750"/>
            <a:ext cx="1219200" cy="476250"/>
          </a:xfrm>
        </p:spPr>
        <p:txBody>
          <a:bodyPr/>
          <a:lstStyle>
            <a:lvl1pPr algn="l">
              <a:defRPr/>
            </a:lvl1pPr>
          </a:lstStyle>
          <a:p>
            <a:fld id="{1DAE840A-F9FE-4486-8BBD-6A9224DE5E70}" type="datetime1">
              <a:rPr lang="en-US"/>
              <a:pPr/>
              <a:t>7/9/2018</a:t>
            </a:fld>
            <a:endParaRPr lang="en-US"/>
          </a:p>
        </p:txBody>
      </p:sp>
      <p:sp>
        <p:nvSpPr>
          <p:cNvPr id="3077" name="Rectangle 5"/>
          <p:cNvSpPr>
            <a:spLocks noGrp="1" noChangeArrowheads="1"/>
          </p:cNvSpPr>
          <p:nvPr>
            <p:ph type="ftr" sz="quarter" idx="3"/>
          </p:nvPr>
        </p:nvSpPr>
        <p:spPr>
          <a:xfrm>
            <a:off x="2819400" y="6381750"/>
            <a:ext cx="3962400" cy="476250"/>
          </a:xfrm>
        </p:spPr>
        <p:txBody>
          <a:bodyPr/>
          <a:lstStyle>
            <a:lvl1pPr>
              <a:defRPr/>
            </a:lvl1pPr>
          </a:lstStyle>
          <a:p>
            <a:r>
              <a:rPr lang="en-US"/>
              <a:t>Free template from www.brainybetty.com</a:t>
            </a:r>
          </a:p>
        </p:txBody>
      </p:sp>
      <p:sp>
        <p:nvSpPr>
          <p:cNvPr id="3078" name="Rectangle 6"/>
          <p:cNvSpPr>
            <a:spLocks noGrp="1" noChangeArrowheads="1"/>
          </p:cNvSpPr>
          <p:nvPr>
            <p:ph type="sldNum" sz="quarter" idx="4"/>
          </p:nvPr>
        </p:nvSpPr>
        <p:spPr>
          <a:xfrm>
            <a:off x="7010400" y="6381750"/>
            <a:ext cx="2133600" cy="476250"/>
          </a:xfrm>
        </p:spPr>
        <p:txBody>
          <a:bodyPr/>
          <a:lstStyle>
            <a:lvl1pPr>
              <a:defRPr/>
            </a:lvl1pPr>
          </a:lstStyle>
          <a:p>
            <a:fld id="{13505134-523B-407A-AE69-19D54A708C5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FF2C6A-C4A0-45BB-ACE0-496D5FCB5336}" type="datetime1">
              <a:rPr lang="en-US"/>
              <a:pPr/>
              <a:t>7/9/2018</a:t>
            </a:fld>
            <a:endParaRPr lang="en-US"/>
          </a:p>
        </p:txBody>
      </p:sp>
      <p:sp>
        <p:nvSpPr>
          <p:cNvPr id="5" name="Footer Placeholder 4"/>
          <p:cNvSpPr>
            <a:spLocks noGrp="1"/>
          </p:cNvSpPr>
          <p:nvPr>
            <p:ph type="ftr" sz="quarter" idx="11"/>
          </p:nvPr>
        </p:nvSpPr>
        <p:spPr/>
        <p:txBody>
          <a:bodyPr/>
          <a:lstStyle>
            <a:lvl1pPr>
              <a:defRPr/>
            </a:lvl1pPr>
          </a:lstStyle>
          <a:p>
            <a:r>
              <a:rPr lang="en-US"/>
              <a:t>Free template from www.brainybetty.com</a:t>
            </a:r>
          </a:p>
        </p:txBody>
      </p:sp>
      <p:sp>
        <p:nvSpPr>
          <p:cNvPr id="6" name="Slide Number Placeholder 5"/>
          <p:cNvSpPr>
            <a:spLocks noGrp="1"/>
          </p:cNvSpPr>
          <p:nvPr>
            <p:ph type="sldNum" sz="quarter" idx="12"/>
          </p:nvPr>
        </p:nvSpPr>
        <p:spPr/>
        <p:txBody>
          <a:bodyPr/>
          <a:lstStyle>
            <a:lvl1pPr>
              <a:defRPr/>
            </a:lvl1pPr>
          </a:lstStyle>
          <a:p>
            <a:fld id="{A2174D84-27F3-4A9C-B603-6DE3282A3C9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002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74638"/>
            <a:ext cx="5848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B92FF68-0342-4D05-9EAD-52DA624C5E9D}" type="datetime1">
              <a:rPr lang="en-US"/>
              <a:pPr/>
              <a:t>7/9/2018</a:t>
            </a:fld>
            <a:endParaRPr lang="en-US"/>
          </a:p>
        </p:txBody>
      </p:sp>
      <p:sp>
        <p:nvSpPr>
          <p:cNvPr id="5" name="Footer Placeholder 4"/>
          <p:cNvSpPr>
            <a:spLocks noGrp="1"/>
          </p:cNvSpPr>
          <p:nvPr>
            <p:ph type="ftr" sz="quarter" idx="11"/>
          </p:nvPr>
        </p:nvSpPr>
        <p:spPr/>
        <p:txBody>
          <a:bodyPr/>
          <a:lstStyle>
            <a:lvl1pPr>
              <a:defRPr/>
            </a:lvl1pPr>
          </a:lstStyle>
          <a:p>
            <a:r>
              <a:rPr lang="en-US"/>
              <a:t>Free template from www.brainybetty.com</a:t>
            </a:r>
          </a:p>
        </p:txBody>
      </p:sp>
      <p:sp>
        <p:nvSpPr>
          <p:cNvPr id="6" name="Slide Number Placeholder 5"/>
          <p:cNvSpPr>
            <a:spLocks noGrp="1"/>
          </p:cNvSpPr>
          <p:nvPr>
            <p:ph type="sldNum" sz="quarter" idx="12"/>
          </p:nvPr>
        </p:nvSpPr>
        <p:spPr/>
        <p:txBody>
          <a:bodyPr/>
          <a:lstStyle>
            <a:lvl1pPr>
              <a:defRPr/>
            </a:lvl1pPr>
          </a:lstStyle>
          <a:p>
            <a:fld id="{43F0E64C-CDEC-4B42-803D-632163E7D52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F302EE0-A844-4004-91CF-6D7463D838DB}" type="datetime1">
              <a:rPr lang="en-US"/>
              <a:pPr/>
              <a:t>7/9/2018</a:t>
            </a:fld>
            <a:endParaRPr lang="en-US"/>
          </a:p>
        </p:txBody>
      </p:sp>
      <p:sp>
        <p:nvSpPr>
          <p:cNvPr id="5" name="Footer Placeholder 4"/>
          <p:cNvSpPr>
            <a:spLocks noGrp="1"/>
          </p:cNvSpPr>
          <p:nvPr>
            <p:ph type="ftr" sz="quarter" idx="11"/>
          </p:nvPr>
        </p:nvSpPr>
        <p:spPr/>
        <p:txBody>
          <a:bodyPr/>
          <a:lstStyle>
            <a:lvl1pPr>
              <a:defRPr/>
            </a:lvl1pPr>
          </a:lstStyle>
          <a:p>
            <a:r>
              <a:rPr lang="en-US"/>
              <a:t>Free template from www.brainybetty.com</a:t>
            </a:r>
          </a:p>
        </p:txBody>
      </p:sp>
      <p:sp>
        <p:nvSpPr>
          <p:cNvPr id="6" name="Slide Number Placeholder 5"/>
          <p:cNvSpPr>
            <a:spLocks noGrp="1"/>
          </p:cNvSpPr>
          <p:nvPr>
            <p:ph type="sldNum" sz="quarter" idx="12"/>
          </p:nvPr>
        </p:nvSpPr>
        <p:spPr/>
        <p:txBody>
          <a:bodyPr/>
          <a:lstStyle>
            <a:lvl1pPr>
              <a:defRPr/>
            </a:lvl1pPr>
          </a:lstStyle>
          <a:p>
            <a:fld id="{7BAA72CC-8EA3-4AB4-B81A-5CDF1310E7A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FF73122-7440-4D25-A08D-44B715711CA3}" type="datetime1">
              <a:rPr lang="en-US"/>
              <a:pPr/>
              <a:t>7/9/2018</a:t>
            </a:fld>
            <a:endParaRPr lang="en-US"/>
          </a:p>
        </p:txBody>
      </p:sp>
      <p:sp>
        <p:nvSpPr>
          <p:cNvPr id="5" name="Footer Placeholder 4"/>
          <p:cNvSpPr>
            <a:spLocks noGrp="1"/>
          </p:cNvSpPr>
          <p:nvPr>
            <p:ph type="ftr" sz="quarter" idx="11"/>
          </p:nvPr>
        </p:nvSpPr>
        <p:spPr/>
        <p:txBody>
          <a:bodyPr/>
          <a:lstStyle>
            <a:lvl1pPr>
              <a:defRPr/>
            </a:lvl1pPr>
          </a:lstStyle>
          <a:p>
            <a:r>
              <a:rPr lang="en-US"/>
              <a:t>Free template from www.brainybetty.com</a:t>
            </a:r>
          </a:p>
        </p:txBody>
      </p:sp>
      <p:sp>
        <p:nvSpPr>
          <p:cNvPr id="6" name="Slide Number Placeholder 5"/>
          <p:cNvSpPr>
            <a:spLocks noGrp="1"/>
          </p:cNvSpPr>
          <p:nvPr>
            <p:ph type="sldNum" sz="quarter" idx="12"/>
          </p:nvPr>
        </p:nvSpPr>
        <p:spPr/>
        <p:txBody>
          <a:bodyPr/>
          <a:lstStyle>
            <a:lvl1pPr>
              <a:defRPr/>
            </a:lvl1pPr>
          </a:lstStyle>
          <a:p>
            <a:fld id="{04EB248F-2C0D-40DC-BC0D-2EEA8E4115E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5B8B013-0F0B-4DF2-8FD3-A44CEA476B9D}" type="datetime1">
              <a:rPr lang="en-US"/>
              <a:pPr/>
              <a:t>7/9/2018</a:t>
            </a:fld>
            <a:endParaRPr lang="en-US"/>
          </a:p>
        </p:txBody>
      </p:sp>
      <p:sp>
        <p:nvSpPr>
          <p:cNvPr id="6" name="Footer Placeholder 5"/>
          <p:cNvSpPr>
            <a:spLocks noGrp="1"/>
          </p:cNvSpPr>
          <p:nvPr>
            <p:ph type="ftr" sz="quarter" idx="11"/>
          </p:nvPr>
        </p:nvSpPr>
        <p:spPr/>
        <p:txBody>
          <a:bodyPr/>
          <a:lstStyle>
            <a:lvl1pPr>
              <a:defRPr/>
            </a:lvl1pPr>
          </a:lstStyle>
          <a:p>
            <a:r>
              <a:rPr lang="en-US"/>
              <a:t>Free template from www.brainybetty.com</a:t>
            </a:r>
          </a:p>
        </p:txBody>
      </p:sp>
      <p:sp>
        <p:nvSpPr>
          <p:cNvPr id="7" name="Slide Number Placeholder 6"/>
          <p:cNvSpPr>
            <a:spLocks noGrp="1"/>
          </p:cNvSpPr>
          <p:nvPr>
            <p:ph type="sldNum" sz="quarter" idx="12"/>
          </p:nvPr>
        </p:nvSpPr>
        <p:spPr/>
        <p:txBody>
          <a:bodyPr/>
          <a:lstStyle>
            <a:lvl1pPr>
              <a:defRPr/>
            </a:lvl1pPr>
          </a:lstStyle>
          <a:p>
            <a:fld id="{82BA3AFB-EFCB-4021-AECC-4B23FE3B63F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3131C50-DFC0-4224-B660-FA4B79D2E79B}" type="datetime1">
              <a:rPr lang="en-US"/>
              <a:pPr/>
              <a:t>7/9/2018</a:t>
            </a:fld>
            <a:endParaRPr lang="en-US"/>
          </a:p>
        </p:txBody>
      </p:sp>
      <p:sp>
        <p:nvSpPr>
          <p:cNvPr id="8" name="Footer Placeholder 7"/>
          <p:cNvSpPr>
            <a:spLocks noGrp="1"/>
          </p:cNvSpPr>
          <p:nvPr>
            <p:ph type="ftr" sz="quarter" idx="11"/>
          </p:nvPr>
        </p:nvSpPr>
        <p:spPr/>
        <p:txBody>
          <a:bodyPr/>
          <a:lstStyle>
            <a:lvl1pPr>
              <a:defRPr/>
            </a:lvl1pPr>
          </a:lstStyle>
          <a:p>
            <a:r>
              <a:rPr lang="en-US"/>
              <a:t>Free template from www.brainybetty.com</a:t>
            </a:r>
          </a:p>
        </p:txBody>
      </p:sp>
      <p:sp>
        <p:nvSpPr>
          <p:cNvPr id="9" name="Slide Number Placeholder 8"/>
          <p:cNvSpPr>
            <a:spLocks noGrp="1"/>
          </p:cNvSpPr>
          <p:nvPr>
            <p:ph type="sldNum" sz="quarter" idx="12"/>
          </p:nvPr>
        </p:nvSpPr>
        <p:spPr/>
        <p:txBody>
          <a:bodyPr/>
          <a:lstStyle>
            <a:lvl1pPr>
              <a:defRPr/>
            </a:lvl1pPr>
          </a:lstStyle>
          <a:p>
            <a:fld id="{433F439D-2D2E-46EE-BF2C-00EFDAF90FC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9D1EDB2-B3E8-4E5E-B156-C4C61EFBCFC2}" type="datetime1">
              <a:rPr lang="en-US"/>
              <a:pPr/>
              <a:t>7/9/2018</a:t>
            </a:fld>
            <a:endParaRPr lang="en-US"/>
          </a:p>
        </p:txBody>
      </p:sp>
      <p:sp>
        <p:nvSpPr>
          <p:cNvPr id="4" name="Footer Placeholder 3"/>
          <p:cNvSpPr>
            <a:spLocks noGrp="1"/>
          </p:cNvSpPr>
          <p:nvPr>
            <p:ph type="ftr" sz="quarter" idx="11"/>
          </p:nvPr>
        </p:nvSpPr>
        <p:spPr/>
        <p:txBody>
          <a:bodyPr/>
          <a:lstStyle>
            <a:lvl1pPr>
              <a:defRPr/>
            </a:lvl1pPr>
          </a:lstStyle>
          <a:p>
            <a:r>
              <a:rPr lang="en-US"/>
              <a:t>Free template from www.brainybetty.com</a:t>
            </a:r>
          </a:p>
        </p:txBody>
      </p:sp>
      <p:sp>
        <p:nvSpPr>
          <p:cNvPr id="5" name="Slide Number Placeholder 4"/>
          <p:cNvSpPr>
            <a:spLocks noGrp="1"/>
          </p:cNvSpPr>
          <p:nvPr>
            <p:ph type="sldNum" sz="quarter" idx="12"/>
          </p:nvPr>
        </p:nvSpPr>
        <p:spPr/>
        <p:txBody>
          <a:bodyPr/>
          <a:lstStyle>
            <a:lvl1pPr>
              <a:defRPr/>
            </a:lvl1pPr>
          </a:lstStyle>
          <a:p>
            <a:fld id="{5F4A8953-353C-400E-A419-D41B3976AB6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5FB579A-68DA-436B-91F2-165E41C92EDA}" type="datetime1">
              <a:rPr lang="en-US"/>
              <a:pPr/>
              <a:t>7/9/2018</a:t>
            </a:fld>
            <a:endParaRPr lang="en-US"/>
          </a:p>
        </p:txBody>
      </p:sp>
      <p:sp>
        <p:nvSpPr>
          <p:cNvPr id="3" name="Footer Placeholder 2"/>
          <p:cNvSpPr>
            <a:spLocks noGrp="1"/>
          </p:cNvSpPr>
          <p:nvPr>
            <p:ph type="ftr" sz="quarter" idx="11"/>
          </p:nvPr>
        </p:nvSpPr>
        <p:spPr/>
        <p:txBody>
          <a:bodyPr/>
          <a:lstStyle>
            <a:lvl1pPr>
              <a:defRPr/>
            </a:lvl1pPr>
          </a:lstStyle>
          <a:p>
            <a:r>
              <a:rPr lang="en-US"/>
              <a:t>Free template from www.brainybetty.com</a:t>
            </a:r>
          </a:p>
        </p:txBody>
      </p:sp>
      <p:sp>
        <p:nvSpPr>
          <p:cNvPr id="4" name="Slide Number Placeholder 3"/>
          <p:cNvSpPr>
            <a:spLocks noGrp="1"/>
          </p:cNvSpPr>
          <p:nvPr>
            <p:ph type="sldNum" sz="quarter" idx="12"/>
          </p:nvPr>
        </p:nvSpPr>
        <p:spPr/>
        <p:txBody>
          <a:bodyPr/>
          <a:lstStyle>
            <a:lvl1pPr>
              <a:defRPr/>
            </a:lvl1pPr>
          </a:lstStyle>
          <a:p>
            <a:fld id="{9BB4EBE6-D3E7-479E-81E8-A51ED52B53B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D84A32D-4A02-4C6D-9C31-CFA84EF7E983}" type="datetime1">
              <a:rPr lang="en-US"/>
              <a:pPr/>
              <a:t>7/9/2018</a:t>
            </a:fld>
            <a:endParaRPr lang="en-US"/>
          </a:p>
        </p:txBody>
      </p:sp>
      <p:sp>
        <p:nvSpPr>
          <p:cNvPr id="6" name="Footer Placeholder 5"/>
          <p:cNvSpPr>
            <a:spLocks noGrp="1"/>
          </p:cNvSpPr>
          <p:nvPr>
            <p:ph type="ftr" sz="quarter" idx="11"/>
          </p:nvPr>
        </p:nvSpPr>
        <p:spPr/>
        <p:txBody>
          <a:bodyPr/>
          <a:lstStyle>
            <a:lvl1pPr>
              <a:defRPr/>
            </a:lvl1pPr>
          </a:lstStyle>
          <a:p>
            <a:r>
              <a:rPr lang="en-US"/>
              <a:t>Free template from www.brainybetty.com</a:t>
            </a:r>
          </a:p>
        </p:txBody>
      </p:sp>
      <p:sp>
        <p:nvSpPr>
          <p:cNvPr id="7" name="Slide Number Placeholder 6"/>
          <p:cNvSpPr>
            <a:spLocks noGrp="1"/>
          </p:cNvSpPr>
          <p:nvPr>
            <p:ph type="sldNum" sz="quarter" idx="12"/>
          </p:nvPr>
        </p:nvSpPr>
        <p:spPr/>
        <p:txBody>
          <a:bodyPr/>
          <a:lstStyle>
            <a:lvl1pPr>
              <a:defRPr/>
            </a:lvl1pPr>
          </a:lstStyle>
          <a:p>
            <a:fld id="{2A55D81E-1CD7-4C9D-A301-482BBCD0615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6FDC6C7-47EF-476C-AA27-26F00B1FBABE}" type="datetime1">
              <a:rPr lang="en-US"/>
              <a:pPr/>
              <a:t>7/9/2018</a:t>
            </a:fld>
            <a:endParaRPr lang="en-US"/>
          </a:p>
        </p:txBody>
      </p:sp>
      <p:sp>
        <p:nvSpPr>
          <p:cNvPr id="6" name="Footer Placeholder 5"/>
          <p:cNvSpPr>
            <a:spLocks noGrp="1"/>
          </p:cNvSpPr>
          <p:nvPr>
            <p:ph type="ftr" sz="quarter" idx="11"/>
          </p:nvPr>
        </p:nvSpPr>
        <p:spPr/>
        <p:txBody>
          <a:bodyPr/>
          <a:lstStyle>
            <a:lvl1pPr>
              <a:defRPr/>
            </a:lvl1pPr>
          </a:lstStyle>
          <a:p>
            <a:r>
              <a:rPr lang="en-US"/>
              <a:t>Free template from www.brainybetty.com</a:t>
            </a:r>
          </a:p>
        </p:txBody>
      </p:sp>
      <p:sp>
        <p:nvSpPr>
          <p:cNvPr id="7" name="Slide Number Placeholder 6"/>
          <p:cNvSpPr>
            <a:spLocks noGrp="1"/>
          </p:cNvSpPr>
          <p:nvPr>
            <p:ph type="sldNum" sz="quarter" idx="12"/>
          </p:nvPr>
        </p:nvSpPr>
        <p:spPr/>
        <p:txBody>
          <a:bodyPr/>
          <a:lstStyle>
            <a:lvl1pPr>
              <a:defRPr/>
            </a:lvl1pPr>
          </a:lstStyle>
          <a:p>
            <a:fld id="{193A4BBA-E68B-45E3-B528-9FFFD764FC8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74638"/>
            <a:ext cx="8001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8001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6DC7BD18-C866-4C1B-90DF-50160D763319}" type="datetime1">
              <a:rPr lang="en-US"/>
              <a:pPr/>
              <a:t>7/9/2018</a:t>
            </a:fld>
            <a:endParaRPr lang="en-US"/>
          </a:p>
        </p:txBody>
      </p:sp>
      <p:sp>
        <p:nvSpPr>
          <p:cNvPr id="1029" name="Rectangle 5"/>
          <p:cNvSpPr>
            <a:spLocks noGrp="1" noChangeArrowheads="1"/>
          </p:cNvSpPr>
          <p:nvPr>
            <p:ph type="ftr" sz="quarter" idx="3"/>
          </p:nvPr>
        </p:nvSpPr>
        <p:spPr bwMode="auto">
          <a:xfrm>
            <a:off x="2514600" y="6381750"/>
            <a:ext cx="533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Free template from www.brainybetty.com</a:t>
            </a:r>
          </a:p>
        </p:txBody>
      </p:sp>
      <p:sp>
        <p:nvSpPr>
          <p:cNvPr id="1030" name="Rectangle 6"/>
          <p:cNvSpPr>
            <a:spLocks noGrp="1" noChangeArrowheads="1"/>
          </p:cNvSpPr>
          <p:nvPr>
            <p:ph type="sldNum" sz="quarter" idx="4"/>
          </p:nvPr>
        </p:nvSpPr>
        <p:spPr bwMode="auto">
          <a:xfrm>
            <a:off x="7924800" y="6381750"/>
            <a:ext cx="121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400">
                <a:solidFill>
                  <a:srgbClr val="006699"/>
                </a:solidFill>
              </a:defRPr>
            </a:lvl1pPr>
          </a:lstStyle>
          <a:p>
            <a:fld id="{698271CD-6D20-46BE-BE86-52E981EAD30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4400" b="1">
          <a:solidFill>
            <a:srgbClr val="006699"/>
          </a:solidFill>
          <a:latin typeface="+mj-lt"/>
          <a:ea typeface="+mj-ea"/>
          <a:cs typeface="+mj-cs"/>
        </a:defRPr>
      </a:lvl1pPr>
      <a:lvl2pPr algn="ctr" rtl="0" eaLnBrk="1" fontAlgn="base" hangingPunct="1">
        <a:spcBef>
          <a:spcPct val="0"/>
        </a:spcBef>
        <a:spcAft>
          <a:spcPct val="0"/>
        </a:spcAft>
        <a:defRPr sz="4400" b="1">
          <a:solidFill>
            <a:srgbClr val="006699"/>
          </a:solidFill>
          <a:latin typeface="Arial" charset="0"/>
        </a:defRPr>
      </a:lvl2pPr>
      <a:lvl3pPr algn="ctr" rtl="0" eaLnBrk="1" fontAlgn="base" hangingPunct="1">
        <a:spcBef>
          <a:spcPct val="0"/>
        </a:spcBef>
        <a:spcAft>
          <a:spcPct val="0"/>
        </a:spcAft>
        <a:defRPr sz="4400" b="1">
          <a:solidFill>
            <a:srgbClr val="006699"/>
          </a:solidFill>
          <a:latin typeface="Arial" charset="0"/>
        </a:defRPr>
      </a:lvl3pPr>
      <a:lvl4pPr algn="ctr" rtl="0" eaLnBrk="1" fontAlgn="base" hangingPunct="1">
        <a:spcBef>
          <a:spcPct val="0"/>
        </a:spcBef>
        <a:spcAft>
          <a:spcPct val="0"/>
        </a:spcAft>
        <a:defRPr sz="4400" b="1">
          <a:solidFill>
            <a:srgbClr val="006699"/>
          </a:solidFill>
          <a:latin typeface="Arial" charset="0"/>
        </a:defRPr>
      </a:lvl4pPr>
      <a:lvl5pPr algn="ctr" rtl="0" eaLnBrk="1" fontAlgn="base" hangingPunct="1">
        <a:spcBef>
          <a:spcPct val="0"/>
        </a:spcBef>
        <a:spcAft>
          <a:spcPct val="0"/>
        </a:spcAft>
        <a:defRPr sz="4400" b="1">
          <a:solidFill>
            <a:srgbClr val="006699"/>
          </a:solidFill>
          <a:latin typeface="Arial" charset="0"/>
        </a:defRPr>
      </a:lvl5pPr>
      <a:lvl6pPr marL="457200" algn="ctr" rtl="0" eaLnBrk="1" fontAlgn="base" hangingPunct="1">
        <a:spcBef>
          <a:spcPct val="0"/>
        </a:spcBef>
        <a:spcAft>
          <a:spcPct val="0"/>
        </a:spcAft>
        <a:defRPr sz="4400" b="1">
          <a:solidFill>
            <a:srgbClr val="006699"/>
          </a:solidFill>
          <a:latin typeface="Arial" charset="0"/>
        </a:defRPr>
      </a:lvl6pPr>
      <a:lvl7pPr marL="914400" algn="ctr" rtl="0" eaLnBrk="1" fontAlgn="base" hangingPunct="1">
        <a:spcBef>
          <a:spcPct val="0"/>
        </a:spcBef>
        <a:spcAft>
          <a:spcPct val="0"/>
        </a:spcAft>
        <a:defRPr sz="4400" b="1">
          <a:solidFill>
            <a:srgbClr val="006699"/>
          </a:solidFill>
          <a:latin typeface="Arial" charset="0"/>
        </a:defRPr>
      </a:lvl7pPr>
      <a:lvl8pPr marL="1371600" algn="ctr" rtl="0" eaLnBrk="1" fontAlgn="base" hangingPunct="1">
        <a:spcBef>
          <a:spcPct val="0"/>
        </a:spcBef>
        <a:spcAft>
          <a:spcPct val="0"/>
        </a:spcAft>
        <a:defRPr sz="4400" b="1">
          <a:solidFill>
            <a:srgbClr val="006699"/>
          </a:solidFill>
          <a:latin typeface="Arial" charset="0"/>
        </a:defRPr>
      </a:lvl8pPr>
      <a:lvl9pPr marL="1828800" algn="ctr" rtl="0" eaLnBrk="1" fontAlgn="base" hangingPunct="1">
        <a:spcBef>
          <a:spcPct val="0"/>
        </a:spcBef>
        <a:spcAft>
          <a:spcPct val="0"/>
        </a:spcAft>
        <a:defRPr sz="4400" b="1">
          <a:solidFill>
            <a:srgbClr val="006699"/>
          </a:solidFill>
          <a:latin typeface="Arial" charset="0"/>
        </a:defRPr>
      </a:lvl9pPr>
    </p:titleStyle>
    <p:bodyStyle>
      <a:lvl1pPr marL="342900" indent="-342900" algn="l" rtl="0" eaLnBrk="1" fontAlgn="base" hangingPunct="1">
        <a:spcBef>
          <a:spcPct val="20000"/>
        </a:spcBef>
        <a:spcAft>
          <a:spcPct val="0"/>
        </a:spcAft>
        <a:buClr>
          <a:srgbClr val="006699"/>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6699"/>
        </a:buClr>
        <a:buChar char="–"/>
        <a:defRPr sz="2800">
          <a:solidFill>
            <a:schemeClr val="tx1"/>
          </a:solidFill>
          <a:latin typeface="+mn-lt"/>
        </a:defRPr>
      </a:lvl2pPr>
      <a:lvl3pPr marL="1143000" indent="-228600" algn="l" rtl="0" eaLnBrk="1" fontAlgn="base" hangingPunct="1">
        <a:spcBef>
          <a:spcPct val="20000"/>
        </a:spcBef>
        <a:spcAft>
          <a:spcPct val="0"/>
        </a:spcAft>
        <a:buClr>
          <a:srgbClr val="006699"/>
        </a:buClr>
        <a:buChar char="•"/>
        <a:defRPr sz="2400">
          <a:solidFill>
            <a:schemeClr val="tx1"/>
          </a:solidFill>
          <a:latin typeface="+mn-lt"/>
        </a:defRPr>
      </a:lvl3pPr>
      <a:lvl4pPr marL="1600200" indent="-228600" algn="l" rtl="0" eaLnBrk="1" fontAlgn="base" hangingPunct="1">
        <a:spcBef>
          <a:spcPct val="20000"/>
        </a:spcBef>
        <a:spcAft>
          <a:spcPct val="0"/>
        </a:spcAft>
        <a:buClr>
          <a:srgbClr val="006699"/>
        </a:buClr>
        <a:buChar char="–"/>
        <a:defRPr sz="2000">
          <a:solidFill>
            <a:schemeClr val="tx1"/>
          </a:solidFill>
          <a:latin typeface="+mn-lt"/>
        </a:defRPr>
      </a:lvl4pPr>
      <a:lvl5pPr marL="2057400" indent="-228600" algn="l" rtl="0" eaLnBrk="1" fontAlgn="base" hangingPunct="1">
        <a:spcBef>
          <a:spcPct val="20000"/>
        </a:spcBef>
        <a:spcAft>
          <a:spcPct val="0"/>
        </a:spcAft>
        <a:buClr>
          <a:srgbClr val="006699"/>
        </a:buClr>
        <a:buChar char="»"/>
        <a:defRPr sz="2000">
          <a:solidFill>
            <a:schemeClr val="tx1"/>
          </a:solidFill>
          <a:latin typeface="+mn-lt"/>
        </a:defRPr>
      </a:lvl5pPr>
      <a:lvl6pPr marL="2514600" indent="-228600" algn="l" rtl="0" eaLnBrk="1" fontAlgn="base" hangingPunct="1">
        <a:spcBef>
          <a:spcPct val="20000"/>
        </a:spcBef>
        <a:spcAft>
          <a:spcPct val="0"/>
        </a:spcAft>
        <a:buClr>
          <a:srgbClr val="006699"/>
        </a:buClr>
        <a:buChar char="»"/>
        <a:defRPr sz="2000">
          <a:solidFill>
            <a:schemeClr val="tx1"/>
          </a:solidFill>
          <a:latin typeface="+mn-lt"/>
        </a:defRPr>
      </a:lvl6pPr>
      <a:lvl7pPr marL="2971800" indent="-228600" algn="l" rtl="0" eaLnBrk="1" fontAlgn="base" hangingPunct="1">
        <a:spcBef>
          <a:spcPct val="20000"/>
        </a:spcBef>
        <a:spcAft>
          <a:spcPct val="0"/>
        </a:spcAft>
        <a:buClr>
          <a:srgbClr val="006699"/>
        </a:buClr>
        <a:buChar char="»"/>
        <a:defRPr sz="2000">
          <a:solidFill>
            <a:schemeClr val="tx1"/>
          </a:solidFill>
          <a:latin typeface="+mn-lt"/>
        </a:defRPr>
      </a:lvl7pPr>
      <a:lvl8pPr marL="3429000" indent="-228600" algn="l" rtl="0" eaLnBrk="1" fontAlgn="base" hangingPunct="1">
        <a:spcBef>
          <a:spcPct val="20000"/>
        </a:spcBef>
        <a:spcAft>
          <a:spcPct val="0"/>
        </a:spcAft>
        <a:buClr>
          <a:srgbClr val="006699"/>
        </a:buClr>
        <a:buChar char="»"/>
        <a:defRPr sz="2000">
          <a:solidFill>
            <a:schemeClr val="tx1"/>
          </a:solidFill>
          <a:latin typeface="+mn-lt"/>
        </a:defRPr>
      </a:lvl8pPr>
      <a:lvl9pPr marL="3886200" indent="-228600" algn="l" rtl="0" eaLnBrk="1" fontAlgn="base" hangingPunct="1">
        <a:spcBef>
          <a:spcPct val="20000"/>
        </a:spcBef>
        <a:spcAft>
          <a:spcPct val="0"/>
        </a:spcAft>
        <a:buClr>
          <a:srgbClr val="006699"/>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0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mailto:lindrap@prodigy.ne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google.com/url?sa=i&amp;rct=j&amp;q=&amp;esrc=s&amp;source=images&amp;cd=&amp;cad=rja&amp;uact=8&amp;docid=LC3GuJahpOnZ3M&amp;tbnid=a6QZvkTLJ5oQSM:&amp;ved=0CAcQjRw&amp;url=http://frankchi.tumblr.com/post/10620215974/would-james-garfield-have-signed-the-chinese-exclusion&amp;ei=GoI8VNCPFISjyAT-34KACA&amp;bvm=bv.77161500,d.aWw&amp;psig=AFQjCNGV_7_SW7OunPG3YwPZKMuXuLGj1g&amp;ust=1413337915134417"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www.americanimmigrationcouncil.org/research/immigrants-in-south-carolin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en-US" sz="2400" b="1" i="1" dirty="0" smtClean="0">
                <a:latin typeface="Century Gothic" pitchFamily="34" charset="0"/>
              </a:rPr>
              <a:t>THE IMMIGRATION ISSUE – NOT NEW AT ALL</a:t>
            </a:r>
            <a:r>
              <a:rPr lang="en-US" sz="2800" b="1" i="1" dirty="0" smtClean="0">
                <a:latin typeface="Century Gothic" pitchFamily="34" charset="0"/>
              </a:rPr>
              <a:t>!</a:t>
            </a:r>
            <a:endParaRPr lang="en-US" sz="2800" b="1" i="1" dirty="0">
              <a:latin typeface="Century Gothic" pitchFamily="34" charset="0"/>
            </a:endParaRPr>
          </a:p>
        </p:txBody>
      </p:sp>
      <p:sp>
        <p:nvSpPr>
          <p:cNvPr id="2051" name="Rectangle 3"/>
          <p:cNvSpPr>
            <a:spLocks noGrp="1" noChangeArrowheads="1"/>
          </p:cNvSpPr>
          <p:nvPr>
            <p:ph type="subTitle" idx="1"/>
          </p:nvPr>
        </p:nvSpPr>
        <p:spPr/>
        <p:txBody>
          <a:bodyPr/>
          <a:lstStyle/>
          <a:p>
            <a:pPr algn="ctr"/>
            <a:r>
              <a:rPr lang="en-US" sz="2000" dirty="0" smtClean="0">
                <a:latin typeface="Century Gothic" pitchFamily="34" charset="0"/>
              </a:rPr>
              <a:t>We the People Summer Institute</a:t>
            </a:r>
          </a:p>
          <a:p>
            <a:pPr algn="ctr"/>
            <a:r>
              <a:rPr lang="en-US" sz="2000" dirty="0" smtClean="0">
                <a:latin typeface="Century Gothic" pitchFamily="34" charset="0"/>
              </a:rPr>
              <a:t>Columbia, South Carolina</a:t>
            </a:r>
          </a:p>
          <a:p>
            <a:pPr algn="ctr"/>
            <a:r>
              <a:rPr lang="en-US" sz="2000" dirty="0" smtClean="0">
                <a:latin typeface="Century Gothic" pitchFamily="34" charset="0"/>
              </a:rPr>
              <a:t>July 2018</a:t>
            </a:r>
            <a:endParaRPr lang="en-US" sz="2000" dirty="0">
              <a:latin typeface="Century Gothic"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 SINGLE CULTURE…?</a:t>
            </a:r>
            <a:endParaRPr lang="en-US" sz="2400" dirty="0"/>
          </a:p>
        </p:txBody>
      </p:sp>
      <p:sp>
        <p:nvSpPr>
          <p:cNvPr id="3" name="Content Placeholder 2"/>
          <p:cNvSpPr>
            <a:spLocks noGrp="1"/>
          </p:cNvSpPr>
          <p:nvPr>
            <p:ph idx="1"/>
          </p:nvPr>
        </p:nvSpPr>
        <p:spPr/>
        <p:txBody>
          <a:bodyPr/>
          <a:lstStyle/>
          <a:p>
            <a:pPr>
              <a:buNone/>
            </a:pPr>
            <a:r>
              <a:rPr lang="en-US" sz="2400" dirty="0" smtClean="0"/>
              <a:t>	Although the concept of shared values has been one of the defining features of our country’s history, there have been other concepts used to describe our nation.</a:t>
            </a:r>
          </a:p>
          <a:p>
            <a:pPr>
              <a:buNone/>
            </a:pPr>
            <a:endParaRPr lang="en-US" sz="2400" dirty="0" smtClean="0"/>
          </a:p>
          <a:p>
            <a:pPr>
              <a:buNone/>
            </a:pPr>
            <a:r>
              <a:rPr lang="en-US" sz="2400" dirty="0" smtClean="0"/>
              <a:t>	In the 1960’s, schools at times referred to the nation as a “salad bowl,” in which  the country </a:t>
            </a:r>
            <a:r>
              <a:rPr lang="en-US" sz="2400" i="1" dirty="0" smtClean="0"/>
              <a:t>“ has become more of a cross-cultural mosaic, with people maintaining the traditions and characteristics on one culture while at the same time being American.”</a:t>
            </a:r>
            <a:endParaRPr lang="en-US" sz="2400" i="1"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10</a:t>
            </a:fld>
            <a:endParaRPr lang="en-US" dirty="0"/>
          </a:p>
        </p:txBody>
      </p:sp>
      <p:pic>
        <p:nvPicPr>
          <p:cNvPr id="7" name="Picture 6" descr="10651607614_ba81a4444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867400"/>
            <a:ext cx="1600200" cy="990600"/>
          </a:xfrm>
          <a:prstGeom prst="rect">
            <a:avLst/>
          </a:prstGeom>
          <a:noFill/>
          <a:ln>
            <a:noFill/>
          </a:ln>
        </p:spPr>
      </p:pic>
      <p:pic>
        <p:nvPicPr>
          <p:cNvPr id="8" name="Picture 7"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91200"/>
            <a:ext cx="1295400" cy="1066800"/>
          </a:xfrm>
          <a:prstGeom prst="rect">
            <a:avLst/>
          </a:prstGeom>
          <a:noFill/>
          <a:ln>
            <a:noFill/>
          </a:ln>
        </p:spPr>
      </p:pic>
      <p:pic>
        <p:nvPicPr>
          <p:cNvPr id="9" name="Picture 8" descr="Image result for images for Harle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5867400"/>
            <a:ext cx="1828800" cy="99060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ONE LAST THOUGHT…</a:t>
            </a:r>
            <a:endParaRPr lang="en-US" sz="2400" dirty="0"/>
          </a:p>
        </p:txBody>
      </p:sp>
      <p:sp>
        <p:nvSpPr>
          <p:cNvPr id="3" name="Content Placeholder 2"/>
          <p:cNvSpPr>
            <a:spLocks noGrp="1"/>
          </p:cNvSpPr>
          <p:nvPr>
            <p:ph idx="1"/>
          </p:nvPr>
        </p:nvSpPr>
        <p:spPr/>
        <p:txBody>
          <a:bodyPr/>
          <a:lstStyle/>
          <a:p>
            <a:pPr>
              <a:buNone/>
            </a:pPr>
            <a:endParaRPr lang="en-US" sz="2400" dirty="0" smtClean="0"/>
          </a:p>
          <a:p>
            <a:pPr>
              <a:buNone/>
            </a:pPr>
            <a:endParaRPr lang="en-US" sz="2400" dirty="0" smtClean="0"/>
          </a:p>
          <a:p>
            <a:pPr>
              <a:buNone/>
            </a:pPr>
            <a:r>
              <a:rPr lang="en-US" sz="2400" dirty="0" smtClean="0"/>
              <a:t>	</a:t>
            </a:r>
            <a:r>
              <a:rPr lang="en-US" sz="2400" i="1" dirty="0" smtClean="0"/>
              <a:t>“[Immigrants are] not the refuse, but the sinew and bone of all the nations.”</a:t>
            </a:r>
          </a:p>
          <a:p>
            <a:pPr>
              <a:buNone/>
            </a:pPr>
            <a:endParaRPr lang="en-US" sz="2400" dirty="0" smtClean="0"/>
          </a:p>
          <a:p>
            <a:pPr>
              <a:buNone/>
            </a:pPr>
            <a:r>
              <a:rPr lang="en-US" sz="2400" dirty="0" smtClean="0"/>
              <a:t>					Mary </a:t>
            </a:r>
            <a:r>
              <a:rPr lang="en-US" sz="2400" dirty="0" err="1" smtClean="0"/>
              <a:t>Antin</a:t>
            </a:r>
            <a:endParaRPr lang="en-US" sz="2400" dirty="0" smtClean="0"/>
          </a:p>
          <a:p>
            <a:pPr>
              <a:buNone/>
            </a:pPr>
            <a:r>
              <a:rPr lang="en-US" sz="2400" dirty="0" smtClean="0"/>
              <a:t>					</a:t>
            </a:r>
            <a:r>
              <a:rPr lang="en-US" sz="2400" u="sng" dirty="0" smtClean="0"/>
              <a:t>The Promised Land</a:t>
            </a:r>
            <a:endParaRPr lang="en-US" sz="2400" u="sng"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100</a:t>
            </a:fld>
            <a:endParaRPr lang="en-US"/>
          </a:p>
        </p:txBody>
      </p:sp>
      <p:pic>
        <p:nvPicPr>
          <p:cNvPr id="7" name="Picture 6" descr="Image resul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5334000"/>
            <a:ext cx="1066800" cy="1524000"/>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7291F27-8586-4DAC-8D75-EFADCB9954AB}" type="slidenum">
              <a:rPr lang="en-US"/>
              <a:pPr/>
              <a:t>101</a:t>
            </a:fld>
            <a:endParaRPr lang="en-US"/>
          </a:p>
        </p:txBody>
      </p:sp>
      <p:sp>
        <p:nvSpPr>
          <p:cNvPr id="5123" name="Rectangle 3"/>
          <p:cNvSpPr>
            <a:spLocks noGrp="1" noChangeArrowheads="1"/>
          </p:cNvSpPr>
          <p:nvPr>
            <p:ph type="body" idx="1"/>
          </p:nvPr>
        </p:nvSpPr>
        <p:spPr/>
        <p:txBody>
          <a:bodyPr/>
          <a:lstStyle/>
          <a:p>
            <a:pPr algn="ctr">
              <a:buNone/>
            </a:pPr>
            <a:endParaRPr lang="en-US" sz="2400" dirty="0" smtClean="0">
              <a:latin typeface="Century Gothic" pitchFamily="34" charset="0"/>
            </a:endParaRPr>
          </a:p>
          <a:p>
            <a:pPr algn="ctr">
              <a:buNone/>
            </a:pPr>
            <a:endParaRPr lang="en-US" sz="2400" dirty="0">
              <a:latin typeface="Century Gothic" pitchFamily="34" charset="0"/>
            </a:endParaRPr>
          </a:p>
          <a:p>
            <a:pPr algn="ctr">
              <a:buNone/>
            </a:pPr>
            <a:r>
              <a:rPr lang="en-US" sz="2400" dirty="0" smtClean="0">
                <a:latin typeface="Century Gothic" pitchFamily="34" charset="0"/>
              </a:rPr>
              <a:t>Lindsey D. Draper</a:t>
            </a:r>
          </a:p>
          <a:p>
            <a:pPr algn="ctr">
              <a:buNone/>
            </a:pPr>
            <a:r>
              <a:rPr lang="en-US" sz="2400" dirty="0" smtClean="0">
                <a:latin typeface="Century Gothic" pitchFamily="34" charset="0"/>
                <a:hlinkClick r:id="rId2"/>
              </a:rPr>
              <a:t>lindrap@prodigy.net</a:t>
            </a:r>
            <a:endParaRPr lang="en-US" sz="2400" dirty="0" smtClean="0">
              <a:latin typeface="Century Gothic" pitchFamily="34" charset="0"/>
            </a:endParaRPr>
          </a:p>
          <a:p>
            <a:pPr algn="ctr">
              <a:buNone/>
            </a:pPr>
            <a:r>
              <a:rPr lang="en-US" sz="2400" dirty="0" smtClean="0">
                <a:latin typeface="Century Gothic" pitchFamily="34" charset="0"/>
              </a:rPr>
              <a:t>414-462-8956</a:t>
            </a:r>
            <a:endParaRPr lang="en-US" sz="2400" dirty="0">
              <a:latin typeface="Century Gothic"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SO NOW THE QUESTION…</a:t>
            </a:r>
            <a:endParaRPr lang="en-US" sz="2400" dirty="0"/>
          </a:p>
        </p:txBody>
      </p:sp>
      <p:sp>
        <p:nvSpPr>
          <p:cNvPr id="3" name="Content Placeholder 2"/>
          <p:cNvSpPr>
            <a:spLocks noGrp="1"/>
          </p:cNvSpPr>
          <p:nvPr>
            <p:ph idx="1"/>
          </p:nvPr>
        </p:nvSpPr>
        <p:spPr/>
        <p:txBody>
          <a:bodyPr/>
          <a:lstStyle/>
          <a:p>
            <a:pPr>
              <a:buNone/>
            </a:pPr>
            <a:r>
              <a:rPr lang="en-US" sz="2400" dirty="0" smtClean="0"/>
              <a:t>	What are the issues that have caused concerns about new immigration to this “nation of immigrants?”</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11</a:t>
            </a:fld>
            <a:endParaRPr lang="en-US" dirty="0"/>
          </a:p>
        </p:txBody>
      </p:sp>
      <p:pic>
        <p:nvPicPr>
          <p:cNvPr id="7" name="Picture 6"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971800"/>
            <a:ext cx="28575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CONCERNS THROUGHOUT…</a:t>
            </a:r>
            <a:endParaRPr lang="en-US" sz="2400" dirty="0"/>
          </a:p>
        </p:txBody>
      </p:sp>
      <p:sp>
        <p:nvSpPr>
          <p:cNvPr id="3" name="Content Placeholder 2"/>
          <p:cNvSpPr>
            <a:spLocks noGrp="1"/>
          </p:cNvSpPr>
          <p:nvPr>
            <p:ph idx="1"/>
          </p:nvPr>
        </p:nvSpPr>
        <p:spPr/>
        <p:txBody>
          <a:bodyPr/>
          <a:lstStyle/>
          <a:p>
            <a:pPr>
              <a:buNone/>
            </a:pPr>
            <a:r>
              <a:rPr lang="en-US" sz="2400" dirty="0" smtClean="0"/>
              <a:t>	Over the course of the nation’s history, immigration to the country has been opposed by those who already “belonged.” In an August 2016 blog, Alex </a:t>
            </a:r>
            <a:r>
              <a:rPr lang="en-US" sz="2400" dirty="0" err="1" smtClean="0"/>
              <a:t>Nowrasten</a:t>
            </a:r>
            <a:r>
              <a:rPr lang="en-US" sz="2400" dirty="0" smtClean="0"/>
              <a:t> identified as main arguments against immigration</a:t>
            </a:r>
          </a:p>
          <a:p>
            <a:r>
              <a:rPr lang="en-US" sz="2400" dirty="0" smtClean="0"/>
              <a:t>“Immigrants will take our jobs and lower our wages,         especially hurting the poor”</a:t>
            </a:r>
          </a:p>
          <a:p>
            <a:r>
              <a:rPr lang="en-US" sz="2400" dirty="0" smtClean="0"/>
              <a:t>“Immigrants abuse the welfare state”</a:t>
            </a:r>
          </a:p>
          <a:p>
            <a:r>
              <a:rPr lang="en-US" sz="2400" dirty="0" smtClean="0"/>
              <a:t>“Immigrants are a net fiscal cost”</a:t>
            </a:r>
          </a:p>
          <a:p>
            <a:r>
              <a:rPr lang="en-US" sz="2400" dirty="0" smtClean="0"/>
              <a:t>“Immigrants increase economic inequality”</a:t>
            </a:r>
          </a:p>
          <a:p>
            <a:r>
              <a:rPr lang="en-US" sz="2400" dirty="0" smtClean="0"/>
              <a:t>“Immigrants are especially crime prone”</a:t>
            </a:r>
          </a:p>
          <a:p>
            <a:r>
              <a:rPr lang="en-US" sz="2400" dirty="0" smtClean="0"/>
              <a:t>“National sovereignty”</a:t>
            </a:r>
          </a:p>
        </p:txBody>
      </p:sp>
      <p:sp>
        <p:nvSpPr>
          <p:cNvPr id="6" name="Slide Number Placeholder 5"/>
          <p:cNvSpPr>
            <a:spLocks noGrp="1"/>
          </p:cNvSpPr>
          <p:nvPr>
            <p:ph type="sldNum" sz="quarter" idx="12"/>
          </p:nvPr>
        </p:nvSpPr>
        <p:spPr/>
        <p:txBody>
          <a:bodyPr/>
          <a:lstStyle/>
          <a:p>
            <a:fld id="{7BAA72CC-8EA3-4AB4-B81A-5CDF1310E7AD}"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FURTHER OBJECTIONS…</a:t>
            </a:r>
            <a:endParaRPr lang="en-US" sz="2400" dirty="0"/>
          </a:p>
        </p:txBody>
      </p:sp>
      <p:sp>
        <p:nvSpPr>
          <p:cNvPr id="3" name="Content Placeholder 2"/>
          <p:cNvSpPr>
            <a:spLocks noGrp="1"/>
          </p:cNvSpPr>
          <p:nvPr>
            <p:ph idx="1"/>
          </p:nvPr>
        </p:nvSpPr>
        <p:spPr/>
        <p:txBody>
          <a:bodyPr/>
          <a:lstStyle/>
          <a:p>
            <a:r>
              <a:rPr lang="en-US" sz="2400" dirty="0" smtClean="0"/>
              <a:t>“Today’s immigrants don’t assimilate like previous immigrants did”</a:t>
            </a:r>
          </a:p>
          <a:p>
            <a:r>
              <a:rPr lang="en-US" sz="2400" dirty="0" smtClean="0"/>
              <a:t>“Immigrants pose a unique risk today because of terrorism”</a:t>
            </a:r>
          </a:p>
          <a:p>
            <a:r>
              <a:rPr lang="en-US" sz="2400" dirty="0" smtClean="0"/>
              <a:t>“It’s easy to immigrate to the United States and we’re the most open country in the world”</a:t>
            </a:r>
          </a:p>
          <a:p>
            <a:r>
              <a:rPr lang="en-US" sz="2400" dirty="0" smtClean="0"/>
              <a:t>“Amnesty or failure to enforce our immigration laws will destroy the Rule of Law in America”</a:t>
            </a:r>
          </a:p>
          <a:p>
            <a:r>
              <a:rPr lang="en-US" sz="2400" dirty="0" smtClean="0"/>
              <a:t>“Immigrants will vote for one political party”</a:t>
            </a:r>
          </a:p>
          <a:p>
            <a:r>
              <a:rPr lang="en-US" sz="2400" dirty="0" smtClean="0"/>
              <a:t>“Immigrants will increase crowding and harm the environment”</a:t>
            </a:r>
          </a:p>
          <a:p>
            <a:r>
              <a:rPr lang="en-US" sz="2400" dirty="0" smtClean="0"/>
              <a:t>“Some races and ethnic groups are genetically inferior and should not come here decreasing the ethnic stock”</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2400" dirty="0" smtClean="0"/>
          </a:p>
          <a:p>
            <a:pPr algn="ctr">
              <a:buNone/>
            </a:pPr>
            <a:endParaRPr lang="en-US" sz="2400" dirty="0" smtClean="0"/>
          </a:p>
          <a:p>
            <a:pPr algn="ctr">
              <a:buNone/>
            </a:pPr>
            <a:r>
              <a:rPr lang="en-US" sz="2400" i="1" dirty="0" smtClean="0"/>
              <a:t>“America beckons,</a:t>
            </a:r>
          </a:p>
          <a:p>
            <a:pPr algn="ctr">
              <a:buNone/>
            </a:pPr>
            <a:r>
              <a:rPr lang="en-US" sz="2400" i="1" dirty="0" smtClean="0"/>
              <a:t>But Americans repel.”</a:t>
            </a:r>
          </a:p>
          <a:p>
            <a:pPr algn="ctr">
              <a:buNone/>
            </a:pPr>
            <a:endParaRPr lang="en-US" sz="2400" dirty="0" smtClean="0"/>
          </a:p>
          <a:p>
            <a:pPr algn="ctr">
              <a:buNone/>
            </a:pPr>
            <a:r>
              <a:rPr lang="en-US" sz="2000" dirty="0" smtClean="0"/>
              <a:t>Old immigrant saying</a:t>
            </a:r>
            <a:endParaRPr lang="en-US" sz="20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14</a:t>
            </a:fld>
            <a:endParaRPr lang="en-US"/>
          </a:p>
        </p:txBody>
      </p:sp>
      <p:pic>
        <p:nvPicPr>
          <p:cNvPr id="4" name="Picture 3" descr="Image resul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0405" y="5041265"/>
            <a:ext cx="2093595" cy="18167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FROM THE NATION’S BEGINNING…</a:t>
            </a:r>
            <a:endParaRPr lang="en-US" sz="2400" dirty="0"/>
          </a:p>
        </p:txBody>
      </p:sp>
      <p:sp>
        <p:nvSpPr>
          <p:cNvPr id="3" name="Content Placeholder 2"/>
          <p:cNvSpPr>
            <a:spLocks noGrp="1"/>
          </p:cNvSpPr>
          <p:nvPr>
            <p:ph idx="1"/>
          </p:nvPr>
        </p:nvSpPr>
        <p:spPr>
          <a:xfrm>
            <a:off x="685800" y="1447800"/>
            <a:ext cx="8001000" cy="4678363"/>
          </a:xfrm>
        </p:spPr>
        <p:txBody>
          <a:bodyPr/>
          <a:lstStyle/>
          <a:p>
            <a:pPr>
              <a:buNone/>
            </a:pPr>
            <a:r>
              <a:rPr lang="en-US" sz="2400" dirty="0" smtClean="0"/>
              <a:t>	Multiple nations contributed to the initial settlement of America. The indigenous population was joined by</a:t>
            </a:r>
          </a:p>
          <a:p>
            <a:r>
              <a:rPr lang="en-US" sz="2400" dirty="0" smtClean="0"/>
              <a:t>European immigrants from Spain and France who established settlements by the 1500s.</a:t>
            </a:r>
          </a:p>
          <a:p>
            <a:r>
              <a:rPr lang="en-US" sz="2400" dirty="0" smtClean="0"/>
              <a:t>The English, who founded their first permanent settlement at Jamestown in what became the colony of Virginia (1607). That settlement also included about 20 Africans who were forced into indentured servitude.</a:t>
            </a:r>
          </a:p>
          <a:p>
            <a:r>
              <a:rPr lang="en-US" sz="2400" dirty="0" smtClean="0"/>
              <a:t>The Pilgrims, who landed at Plymouth (1620) and were  followed by Puritans who, in their quest for religious freedom, established the Massachusetts Bay Colony</a:t>
            </a:r>
          </a:p>
          <a:p>
            <a:r>
              <a:rPr lang="en-US" sz="2400" dirty="0" smtClean="0"/>
              <a:t>Enslaved Africans, whose number increased from roughly 7,000 in 1680 to over 500,000 by 1790.</a:t>
            </a:r>
          </a:p>
        </p:txBody>
      </p:sp>
      <p:sp>
        <p:nvSpPr>
          <p:cNvPr id="6" name="Slide Number Placeholder 5"/>
          <p:cNvSpPr>
            <a:spLocks noGrp="1"/>
          </p:cNvSpPr>
          <p:nvPr>
            <p:ph type="sldNum" sz="quarter" idx="12"/>
          </p:nvPr>
        </p:nvSpPr>
        <p:spPr/>
        <p:txBody>
          <a:bodyPr/>
          <a:lstStyle/>
          <a:p>
            <a:fld id="{7BAA72CC-8EA3-4AB4-B81A-5CDF1310E7AD}"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APPEAL OF THE NEW LAND…</a:t>
            </a:r>
            <a:endParaRPr lang="en-US" sz="2400" dirty="0"/>
          </a:p>
        </p:txBody>
      </p:sp>
      <p:sp>
        <p:nvSpPr>
          <p:cNvPr id="3" name="Content Placeholder 2"/>
          <p:cNvSpPr>
            <a:spLocks noGrp="1"/>
          </p:cNvSpPr>
          <p:nvPr>
            <p:ph idx="1"/>
          </p:nvPr>
        </p:nvSpPr>
        <p:spPr>
          <a:xfrm>
            <a:off x="685800" y="1295400"/>
            <a:ext cx="8001000" cy="4525963"/>
          </a:xfrm>
        </p:spPr>
        <p:txBody>
          <a:bodyPr/>
          <a:lstStyle/>
          <a:p>
            <a:pPr>
              <a:buNone/>
            </a:pPr>
            <a:r>
              <a:rPr lang="en-US" sz="2400" dirty="0" smtClean="0"/>
              <a:t>	Settlers were attracted/brought to the colonies by</a:t>
            </a:r>
          </a:p>
          <a:p>
            <a:r>
              <a:rPr lang="en-US" sz="2400" dirty="0" smtClean="0"/>
              <a:t>Economic opportunities including the promise of free land and freedom of enterprise</a:t>
            </a:r>
          </a:p>
          <a:p>
            <a:r>
              <a:rPr lang="en-US" sz="2400" dirty="0" smtClean="0"/>
              <a:t>The promise of religious freedom with its appeal to English Pilgrims, Quakers and various Protestant sects</a:t>
            </a:r>
          </a:p>
          <a:p>
            <a:r>
              <a:rPr lang="en-US" sz="2400" dirty="0" smtClean="0"/>
              <a:t>The ability to earn the cost of passage across the ocean by agreeing to work as indentured servants for a fixed number of year</a:t>
            </a:r>
          </a:p>
          <a:p>
            <a:r>
              <a:rPr lang="en-US" sz="2400" dirty="0" smtClean="0"/>
              <a:t>Newly-landed owners who, in order to answer the desire for cheap labor, imported West Africans as slaves (or what amounted to “involuntary” immigrants) </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16</a:t>
            </a:fld>
            <a:endParaRPr lang="en-US"/>
          </a:p>
        </p:txBody>
      </p:sp>
      <p:pic>
        <p:nvPicPr>
          <p:cNvPr id="5" name="Picture 4" descr="Late nineteenth century depiction of Peter Minuit negotiating with Algonquian Indians to purchase the island of Manhattan in 162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791200"/>
            <a:ext cx="2590800" cy="1066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
            </a:r>
            <a:br>
              <a:rPr lang="en-US" sz="2400" dirty="0" smtClean="0"/>
            </a:br>
            <a:r>
              <a:rPr lang="en-US" sz="2400" dirty="0" smtClean="0"/>
              <a:t>PARLIAMENTARY PUSH FOR IMMIGRATION </a:t>
            </a:r>
            <a:br>
              <a:rPr lang="en-US" sz="2400" dirty="0" smtClean="0"/>
            </a:br>
            <a:endParaRPr lang="en-US" sz="2400" dirty="0"/>
          </a:p>
        </p:txBody>
      </p:sp>
      <p:sp>
        <p:nvSpPr>
          <p:cNvPr id="3" name="Content Placeholder 2"/>
          <p:cNvSpPr>
            <a:spLocks noGrp="1"/>
          </p:cNvSpPr>
          <p:nvPr>
            <p:ph idx="1"/>
          </p:nvPr>
        </p:nvSpPr>
        <p:spPr/>
        <p:txBody>
          <a:bodyPr/>
          <a:lstStyle/>
          <a:p>
            <a:pPr marL="0" indent="0">
              <a:buNone/>
            </a:pPr>
            <a:r>
              <a:rPr lang="en-US" sz="2400" dirty="0" smtClean="0"/>
              <a:t>In </a:t>
            </a:r>
            <a:r>
              <a:rPr lang="en-US" sz="2400" dirty="0"/>
              <a:t>1740, </a:t>
            </a:r>
            <a:r>
              <a:rPr lang="en-US" sz="2400" dirty="0" smtClean="0"/>
              <a:t>the British Parliament </a:t>
            </a:r>
            <a:r>
              <a:rPr lang="en-US" sz="2400" dirty="0"/>
              <a:t>passed the Plantation Act (a/k/a the Naturalization Act) which sought to encourage immigration to the colonies and systematize naturalization procedures.</a:t>
            </a:r>
          </a:p>
          <a:p>
            <a:pPr marL="0" indent="0">
              <a:buNone/>
            </a:pPr>
            <a:endParaRPr lang="en-US" sz="2400" dirty="0"/>
          </a:p>
          <a:p>
            <a:pPr marL="0" indent="0">
              <a:buNone/>
            </a:pPr>
            <a:r>
              <a:rPr lang="en-US" sz="2400" dirty="0"/>
              <a:t>The Act required a profession of Christian (Anglican) faith, </a:t>
            </a:r>
          </a:p>
          <a:p>
            <a:r>
              <a:rPr lang="en-US" sz="2400" dirty="0"/>
              <a:t>But allowed exceptions for Quakers and Jews</a:t>
            </a:r>
          </a:p>
          <a:p>
            <a:r>
              <a:rPr lang="en-US" sz="2400" dirty="0"/>
              <a:t>Excluded Papists (Catholics) from the rights conveyed</a:t>
            </a:r>
          </a:p>
          <a:p>
            <a:endParaRPr lang="en-US" sz="2400" dirty="0"/>
          </a:p>
        </p:txBody>
      </p:sp>
      <p:sp>
        <p:nvSpPr>
          <p:cNvPr id="6" name="Slide Number Placeholder 5"/>
          <p:cNvSpPr>
            <a:spLocks noGrp="1"/>
          </p:cNvSpPr>
          <p:nvPr>
            <p:ph type="sldNum" sz="quarter" idx="12"/>
          </p:nvPr>
        </p:nvSpPr>
        <p:spPr/>
        <p:txBody>
          <a:bodyPr/>
          <a:lstStyle/>
          <a:p>
            <a:fld id="{4B31FDB3-ECBD-43AA-8F2E-8767A9BA03A8}" type="slidenum">
              <a:rPr lang="en-US" altLang="en-US" smtClean="0"/>
              <a:pPr/>
              <a:t>17</a:t>
            </a:fld>
            <a:endParaRPr lang="en-US" altLang="en-US"/>
          </a:p>
        </p:txBody>
      </p:sp>
      <p:pic>
        <p:nvPicPr>
          <p:cNvPr id="5" name="Picture 4"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5715000"/>
            <a:ext cx="1219200" cy="1143000"/>
          </a:xfrm>
          <a:prstGeom prst="rect">
            <a:avLst/>
          </a:prstGeom>
          <a:noFill/>
          <a:ln>
            <a:noFill/>
          </a:ln>
        </p:spPr>
      </p:pic>
    </p:spTree>
    <p:extLst>
      <p:ext uri="{BB962C8B-B14F-4D97-AF65-F5344CB8AC3E}">
        <p14:creationId xmlns:p14="http://schemas.microsoft.com/office/powerpoint/2010/main" val="2467097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AMONG THE OTHER SETTLERS…</a:t>
            </a:r>
            <a:endParaRPr lang="en-US" sz="2400" dirty="0"/>
          </a:p>
        </p:txBody>
      </p:sp>
      <p:sp>
        <p:nvSpPr>
          <p:cNvPr id="3" name="Content Placeholder 2"/>
          <p:cNvSpPr>
            <a:spLocks noGrp="1"/>
          </p:cNvSpPr>
          <p:nvPr>
            <p:ph idx="1"/>
          </p:nvPr>
        </p:nvSpPr>
        <p:spPr/>
        <p:txBody>
          <a:bodyPr/>
          <a:lstStyle/>
          <a:p>
            <a:pPr>
              <a:buNone/>
            </a:pPr>
            <a:r>
              <a:rPr lang="en-US" sz="2400" dirty="0" smtClean="0"/>
              <a:t>	In the period prior to the Revolution, significant numbers of European immigrants came from northern European lands of</a:t>
            </a:r>
          </a:p>
          <a:p>
            <a:r>
              <a:rPr lang="en-US" sz="2400" dirty="0" smtClean="0"/>
              <a:t>Sweden</a:t>
            </a:r>
          </a:p>
          <a:p>
            <a:r>
              <a:rPr lang="en-US" sz="2400" dirty="0" smtClean="0"/>
              <a:t>The Netherlands</a:t>
            </a:r>
          </a:p>
          <a:p>
            <a:r>
              <a:rPr lang="en-US" sz="2400" dirty="0" smtClean="0"/>
              <a:t>Germany</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18</a:t>
            </a:fld>
            <a:endParaRPr lang="en-US"/>
          </a:p>
        </p:txBody>
      </p:sp>
      <p:pic>
        <p:nvPicPr>
          <p:cNvPr id="8" name="Picture 7" descr="Image result for images relating to Dutch take over New Swed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572000"/>
            <a:ext cx="3048000" cy="2286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NEW SWEDEN</a:t>
            </a:r>
            <a:endParaRPr lang="en-US" sz="2400" dirty="0"/>
          </a:p>
        </p:txBody>
      </p:sp>
      <p:sp>
        <p:nvSpPr>
          <p:cNvPr id="3" name="Content Placeholder 2"/>
          <p:cNvSpPr>
            <a:spLocks noGrp="1"/>
          </p:cNvSpPr>
          <p:nvPr>
            <p:ph idx="1"/>
          </p:nvPr>
        </p:nvSpPr>
        <p:spPr/>
        <p:txBody>
          <a:bodyPr/>
          <a:lstStyle/>
          <a:p>
            <a:pPr>
              <a:buNone/>
            </a:pPr>
            <a:r>
              <a:rPr lang="en-US" sz="2400" dirty="0" smtClean="0"/>
              <a:t>	In the seventeenth century, Sweden was a major European power and, seeing wealth generated by colonies of other European nations, founded a fort in 1638 at present-day Wilmington, DE</a:t>
            </a:r>
          </a:p>
          <a:p>
            <a:pPr>
              <a:buNone/>
            </a:pPr>
            <a:endParaRPr lang="en-US" sz="2400" dirty="0" smtClean="0"/>
          </a:p>
          <a:p>
            <a:pPr>
              <a:buNone/>
            </a:pPr>
            <a:r>
              <a:rPr lang="en-US" sz="2400" dirty="0" smtClean="0"/>
              <a:t>	The Swedes began to farm and settle in what became Delaware, New Jersey, Pennsylvania, and Maryland.</a:t>
            </a:r>
          </a:p>
          <a:p>
            <a:pPr>
              <a:buNone/>
            </a:pPr>
            <a:endParaRPr lang="en-US" sz="2400" dirty="0" smtClean="0"/>
          </a:p>
          <a:p>
            <a:pPr>
              <a:buNone/>
            </a:pPr>
            <a:r>
              <a:rPr lang="en-US" sz="2400" dirty="0" smtClean="0"/>
              <a:t>	In 1654, the Dutch took over New Sweden.</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19</a:t>
            </a:fld>
            <a:endParaRPr lang="en-US"/>
          </a:p>
        </p:txBody>
      </p:sp>
      <p:pic>
        <p:nvPicPr>
          <p:cNvPr id="7" name="Picture 6" descr="Image result for new swed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5334000"/>
            <a:ext cx="1295400" cy="1524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OVERVIEW</a:t>
            </a:r>
            <a:endParaRPr lang="en-US" sz="2400" dirty="0"/>
          </a:p>
        </p:txBody>
      </p:sp>
      <p:sp>
        <p:nvSpPr>
          <p:cNvPr id="3" name="Content Placeholder 2"/>
          <p:cNvSpPr>
            <a:spLocks noGrp="1"/>
          </p:cNvSpPr>
          <p:nvPr>
            <p:ph idx="1"/>
          </p:nvPr>
        </p:nvSpPr>
        <p:spPr/>
        <p:txBody>
          <a:bodyPr/>
          <a:lstStyle/>
          <a:p>
            <a:pPr>
              <a:buNone/>
            </a:pPr>
            <a:r>
              <a:rPr lang="en-US" dirty="0" smtClean="0"/>
              <a:t>	</a:t>
            </a:r>
            <a:r>
              <a:rPr lang="en-US" sz="2400" dirty="0" smtClean="0"/>
              <a:t>There are few topics that  elicit stronger responses than “immigration” and what should be the appropriate policies or actions related to it. The discussion today will highlight</a:t>
            </a:r>
          </a:p>
          <a:p>
            <a:r>
              <a:rPr lang="en-US" sz="2400" dirty="0" smtClean="0"/>
              <a:t>The history of our ”</a:t>
            </a:r>
            <a:r>
              <a:rPr lang="en-US" sz="2400" i="1" dirty="0" smtClean="0"/>
              <a:t>nation of immigrants</a:t>
            </a:r>
            <a:r>
              <a:rPr lang="en-US" sz="2400" dirty="0" smtClean="0"/>
              <a:t>” and the people who have contributed to that designation</a:t>
            </a:r>
          </a:p>
          <a:p>
            <a:r>
              <a:rPr lang="en-US" sz="2400" dirty="0" smtClean="0"/>
              <a:t>The reactions of settled populations and the government to immigration ”waves”</a:t>
            </a:r>
          </a:p>
          <a:p>
            <a:r>
              <a:rPr lang="en-US" sz="2400" dirty="0" smtClean="0"/>
              <a:t>Factors that have both caused and occurred as a result of significant immigration trends </a:t>
            </a:r>
            <a:endParaRPr lang="en-US"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2</a:t>
            </a:fld>
            <a:endParaRPr lang="en-US" dirty="0"/>
          </a:p>
        </p:txBody>
      </p:sp>
      <p:pic>
        <p:nvPicPr>
          <p:cNvPr id="5" name="Picture 4" descr="Statue of Liberty 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5410200"/>
            <a:ext cx="1219200" cy="1447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NEW NETHERLAND</a:t>
            </a:r>
            <a:endParaRPr lang="en-US" sz="2400" dirty="0"/>
          </a:p>
        </p:txBody>
      </p:sp>
      <p:sp>
        <p:nvSpPr>
          <p:cNvPr id="3" name="Content Placeholder 2"/>
          <p:cNvSpPr>
            <a:spLocks noGrp="1"/>
          </p:cNvSpPr>
          <p:nvPr>
            <p:ph idx="1"/>
          </p:nvPr>
        </p:nvSpPr>
        <p:spPr/>
        <p:txBody>
          <a:bodyPr/>
          <a:lstStyle/>
          <a:p>
            <a:pPr>
              <a:buNone/>
            </a:pPr>
            <a:r>
              <a:rPr lang="en-US" sz="2400" dirty="0" smtClean="0"/>
              <a:t>	In 1609, English explorer Henry Hudson, working for the Dutch East India Company, sailed to North America and was followed soon thereafter, by Dutch traders.</a:t>
            </a:r>
          </a:p>
          <a:p>
            <a:pPr>
              <a:buNone/>
            </a:pPr>
            <a:endParaRPr lang="en-US" sz="2400" dirty="0" smtClean="0"/>
          </a:p>
          <a:p>
            <a:pPr>
              <a:buNone/>
            </a:pPr>
            <a:r>
              <a:rPr lang="en-US" sz="2400" dirty="0" smtClean="0"/>
              <a:t>	In the 1620s and 1630s, additional settlers began and established a series of trading posts. Many of the early settlers focused on the fur trade as the colony expanded up the Hudson River.</a:t>
            </a:r>
          </a:p>
          <a:p>
            <a:pPr>
              <a:buNone/>
            </a:pPr>
            <a:endParaRPr lang="en-US" sz="2400" dirty="0" smtClean="0"/>
          </a:p>
          <a:p>
            <a:pPr>
              <a:buNone/>
            </a:pPr>
            <a:r>
              <a:rPr lang="en-US" sz="2400" dirty="0" smtClean="0"/>
              <a:t>	Having taken over what was New Sweden in 1654, New Netherland was surrendered to England in 1664 as one consequence of the Second Anglo-Dutch War.</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 SPECIAL GROUP OF IMMIGRANTS…</a:t>
            </a:r>
            <a:endParaRPr lang="en-US" sz="2400" dirty="0"/>
          </a:p>
        </p:txBody>
      </p:sp>
      <p:sp>
        <p:nvSpPr>
          <p:cNvPr id="3" name="Content Placeholder 2"/>
          <p:cNvSpPr>
            <a:spLocks noGrp="1"/>
          </p:cNvSpPr>
          <p:nvPr>
            <p:ph idx="1"/>
          </p:nvPr>
        </p:nvSpPr>
        <p:spPr>
          <a:xfrm>
            <a:off x="685800" y="1295400"/>
            <a:ext cx="8001000" cy="4525963"/>
          </a:xfrm>
        </p:spPr>
        <p:txBody>
          <a:bodyPr/>
          <a:lstStyle/>
          <a:p>
            <a:pPr>
              <a:buNone/>
            </a:pPr>
            <a:r>
              <a:rPr lang="en-US" sz="2400" dirty="0" smtClean="0"/>
              <a:t>	In 1718, in response to what was seen as a growing problem with crime and housing of criminals – and as a possible response to the colonial desire for additional cheap labor – the British Parliament passed the Transportation Act.</a:t>
            </a:r>
          </a:p>
          <a:p>
            <a:pPr>
              <a:buNone/>
            </a:pPr>
            <a:r>
              <a:rPr lang="en-US" sz="2400" dirty="0" smtClean="0"/>
              <a:t>	</a:t>
            </a:r>
          </a:p>
          <a:p>
            <a:pPr>
              <a:buNone/>
            </a:pPr>
            <a:r>
              <a:rPr lang="en-US" sz="2400" b="1" i="1" dirty="0" smtClean="0"/>
              <a:t>	Transportation – </a:t>
            </a:r>
            <a:r>
              <a:rPr lang="en-US" sz="2400" dirty="0" smtClean="0"/>
              <a:t>the shipping of convicts to the colonies -  became an institutionalized practice of emptying jails and forcibly ridding the country of undesirable elements.</a:t>
            </a:r>
          </a:p>
          <a:p>
            <a:pPr>
              <a:buNone/>
            </a:pPr>
            <a:r>
              <a:rPr lang="en-US" sz="2400" dirty="0" smtClean="0"/>
              <a:t>	</a:t>
            </a:r>
          </a:p>
          <a:p>
            <a:pPr>
              <a:buNone/>
            </a:pPr>
            <a:r>
              <a:rPr lang="en-US" sz="2400" dirty="0" smtClean="0"/>
              <a:t>	Roughly 50,000 English emigrants (or about a quarter of those who came from Britain in the 18th century) entered America as a result of “transportation.”</a:t>
            </a:r>
          </a:p>
          <a:p>
            <a:pPr>
              <a:buNone/>
            </a:pPr>
            <a:endParaRPr lang="en-US" sz="2400" dirty="0" smtClean="0"/>
          </a:p>
          <a:p>
            <a:pPr>
              <a:buNone/>
            </a:pP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GERMANS…</a:t>
            </a:r>
            <a:endParaRPr lang="en-US" sz="2400" dirty="0"/>
          </a:p>
        </p:txBody>
      </p:sp>
      <p:sp>
        <p:nvSpPr>
          <p:cNvPr id="3" name="Content Placeholder 2"/>
          <p:cNvSpPr>
            <a:spLocks noGrp="1"/>
          </p:cNvSpPr>
          <p:nvPr>
            <p:ph idx="1"/>
          </p:nvPr>
        </p:nvSpPr>
        <p:spPr/>
        <p:txBody>
          <a:bodyPr/>
          <a:lstStyle/>
          <a:p>
            <a:pPr>
              <a:buNone/>
            </a:pPr>
            <a:r>
              <a:rPr lang="en-US" sz="2400" dirty="0" smtClean="0"/>
              <a:t>	Germans were among the first non-English-speaking immigrants to enter the United States in large numbers.</a:t>
            </a:r>
          </a:p>
          <a:p>
            <a:r>
              <a:rPr lang="en-US" sz="2400" dirty="0" smtClean="0"/>
              <a:t>Although most German immigration to the United States occurred during the nineteenth century, Germans began arriving as early as 1608, helping English settlers at Jamestown, VA.</a:t>
            </a:r>
          </a:p>
          <a:p>
            <a:r>
              <a:rPr lang="en-US" sz="2400" dirty="0" smtClean="0"/>
              <a:t>In the early 1620s, Germans played a role in the Dutch settlement of New Amsterdam, later known as New York City.</a:t>
            </a:r>
          </a:p>
          <a:p>
            <a:r>
              <a:rPr lang="en-US" sz="2400" dirty="0" smtClean="0"/>
              <a:t>Early German immigrants helped settle North and South Carolina.</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22</a:t>
            </a:fld>
            <a:endParaRPr lang="en-US"/>
          </a:p>
        </p:txBody>
      </p:sp>
      <p:pic>
        <p:nvPicPr>
          <p:cNvPr id="8" name="Picture 7" descr="https://kowalfamilyhistory.files.wordpress.com/2013/02/fort-amsterdam.jpg?w=64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38800"/>
            <a:ext cx="2362200" cy="1219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FACTORS PROMPTING EARLY GERMAN IMMIGRATION</a:t>
            </a:r>
            <a:endParaRPr lang="en-US" sz="2400" dirty="0"/>
          </a:p>
        </p:txBody>
      </p:sp>
      <p:sp>
        <p:nvSpPr>
          <p:cNvPr id="3" name="Content Placeholder 2"/>
          <p:cNvSpPr>
            <a:spLocks noGrp="1"/>
          </p:cNvSpPr>
          <p:nvPr>
            <p:ph idx="1"/>
          </p:nvPr>
        </p:nvSpPr>
        <p:spPr/>
        <p:txBody>
          <a:bodyPr/>
          <a:lstStyle/>
          <a:p>
            <a:pPr>
              <a:buNone/>
            </a:pPr>
            <a:r>
              <a:rPr lang="en-US" sz="2400" dirty="0" smtClean="0"/>
              <a:t>	Although later German immigration to the United States was driven by warfare among religious and political entities, many of the early emigrants left </a:t>
            </a:r>
          </a:p>
          <a:p>
            <a:r>
              <a:rPr lang="en-US" sz="2400" dirty="0" smtClean="0"/>
              <a:t>Due to heavy taxation</a:t>
            </a:r>
          </a:p>
          <a:p>
            <a:r>
              <a:rPr lang="en-US" sz="2400" dirty="0" smtClean="0"/>
              <a:t>Because of local laws of primogeniture which permitted only the eldest sons in families to inherit their fathers’ land</a:t>
            </a:r>
          </a:p>
          <a:p>
            <a:endParaRPr lang="en-US" sz="2400" dirty="0" smtClean="0"/>
          </a:p>
          <a:p>
            <a:pPr>
              <a:buNone/>
            </a:pPr>
            <a:r>
              <a:rPr lang="en-US" sz="2400" dirty="0" smtClean="0"/>
              <a:t>	The appeal of minimal government interference in a place where there was the hope for having one’s own land and the chance to prosper was a huge          magnet. </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23</a:t>
            </a:fld>
            <a:endParaRPr lang="en-US"/>
          </a:p>
        </p:txBody>
      </p:sp>
      <p:pic>
        <p:nvPicPr>
          <p:cNvPr id="7" name="Picture 6" descr="https://tse4.mm.bing.net/th?id=OIP.2c5UrWMjAy_epOxY26QKIAD6D6&amp;pid=15.1&amp;P=0&amp;w=300&amp;h=30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5638800"/>
            <a:ext cx="1295400" cy="1219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GERMANS…</a:t>
            </a:r>
            <a:endParaRPr lang="en-US" sz="2400" dirty="0"/>
          </a:p>
        </p:txBody>
      </p:sp>
      <p:sp>
        <p:nvSpPr>
          <p:cNvPr id="3" name="Content Placeholder 2"/>
          <p:cNvSpPr>
            <a:spLocks noGrp="1"/>
          </p:cNvSpPr>
          <p:nvPr>
            <p:ph idx="1"/>
          </p:nvPr>
        </p:nvSpPr>
        <p:spPr>
          <a:xfrm>
            <a:off x="685800" y="1219200"/>
            <a:ext cx="8001000" cy="4906963"/>
          </a:xfrm>
        </p:spPr>
        <p:txBody>
          <a:bodyPr/>
          <a:lstStyle/>
          <a:p>
            <a:pPr>
              <a:buNone/>
            </a:pPr>
            <a:r>
              <a:rPr lang="en-US" sz="2400" dirty="0" smtClean="0"/>
              <a:t>	Until 1871, there was no “nation” of Germany. </a:t>
            </a:r>
          </a:p>
          <a:p>
            <a:pPr>
              <a:buNone/>
            </a:pPr>
            <a:r>
              <a:rPr lang="en-US" sz="2400" dirty="0" smtClean="0"/>
              <a:t>	</a:t>
            </a:r>
          </a:p>
          <a:p>
            <a:pPr>
              <a:buNone/>
            </a:pPr>
            <a:r>
              <a:rPr lang="en-US" sz="2400" dirty="0" smtClean="0"/>
              <a:t>	Following the collapse of the Holy Roman Empire, German nation-states emerged, and religious differences often led to persecution by more powerful states.</a:t>
            </a:r>
          </a:p>
          <a:p>
            <a:pPr>
              <a:buNone/>
            </a:pPr>
            <a:endParaRPr lang="en-US" sz="2400" dirty="0" smtClean="0"/>
          </a:p>
          <a:p>
            <a:pPr>
              <a:buNone/>
            </a:pPr>
            <a:r>
              <a:rPr lang="en-US" sz="2400" dirty="0" smtClean="0"/>
              <a:t>	The Thirty Years War (1618 – 1648) began due to hostilities between German Protestants and German Catholics, and ultimately led to the deaths of about between 3,000,000 and 11,000,000 people.</a:t>
            </a:r>
          </a:p>
          <a:p>
            <a:pPr>
              <a:buNone/>
            </a:pPr>
            <a:endParaRPr lang="en-US" sz="2400" dirty="0" smtClean="0"/>
          </a:p>
          <a:p>
            <a:pPr>
              <a:buNone/>
            </a:pPr>
            <a:r>
              <a:rPr lang="en-US" sz="2400" dirty="0" smtClean="0"/>
              <a:t>	During the colonial period, some 65,000 to 100,000 German-speaking people emigrated to the U.S.</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10600" cy="1143000"/>
          </a:xfrm>
        </p:spPr>
        <p:txBody>
          <a:bodyPr/>
          <a:lstStyle/>
          <a:p>
            <a:pPr algn="ctr"/>
            <a:r>
              <a:rPr lang="en-US" sz="2400" b="1" dirty="0" smtClean="0"/>
              <a:t>NOT EVERY AMERICAN WAS WELCOMING….</a:t>
            </a:r>
            <a:endParaRPr lang="en-US" sz="2400" b="1"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i="1" dirty="0" smtClean="0"/>
              <a:t>“these (German) immigrants </a:t>
            </a:r>
            <a:r>
              <a:rPr lang="en-US" sz="2400" i="1" dirty="0"/>
              <a:t>are ‘generally the most ignorant Stupid Sort of their own Nation’ and that ‘they will soon out number us, that all the advantages we have will not, in My Opinion, be able to preserve our language, and even our government will become precarious</a:t>
            </a:r>
            <a:r>
              <a:rPr lang="en-US" sz="2400" i="1" dirty="0" smtClean="0"/>
              <a:t>’.”</a:t>
            </a:r>
          </a:p>
          <a:p>
            <a:pPr marL="0" indent="0">
              <a:buNone/>
            </a:pPr>
            <a:r>
              <a:rPr lang="en-US" sz="2400" dirty="0"/>
              <a:t>	</a:t>
            </a:r>
            <a:r>
              <a:rPr lang="en-US" sz="2400" dirty="0" smtClean="0"/>
              <a:t>			</a:t>
            </a:r>
          </a:p>
          <a:p>
            <a:pPr marL="0" indent="0">
              <a:buNone/>
            </a:pPr>
            <a:r>
              <a:rPr lang="en-US" sz="2400" dirty="0"/>
              <a:t>	</a:t>
            </a:r>
            <a:r>
              <a:rPr lang="en-US" sz="2400" dirty="0" smtClean="0"/>
              <a:t>			- Benjamin Franklin (1753)</a:t>
            </a:r>
          </a:p>
          <a:p>
            <a:pPr marL="0" indent="0">
              <a:buNone/>
            </a:pPr>
            <a:r>
              <a:rPr lang="en-US" sz="2400" dirty="0"/>
              <a:t>	</a:t>
            </a:r>
            <a:r>
              <a:rPr lang="en-US" sz="2400" dirty="0" smtClean="0"/>
              <a:t>			   </a:t>
            </a:r>
          </a:p>
          <a:p>
            <a:pPr marL="0" indent="0">
              <a:buNone/>
            </a:pPr>
            <a:endParaRPr lang="en-US" sz="2400" dirty="0"/>
          </a:p>
          <a:p>
            <a:pPr marL="0" indent="0">
              <a:buNone/>
            </a:pPr>
            <a:endParaRPr lang="en-US" sz="2400" dirty="0"/>
          </a:p>
        </p:txBody>
      </p:sp>
      <p:sp>
        <p:nvSpPr>
          <p:cNvPr id="6" name="Slide Number Placeholder 5"/>
          <p:cNvSpPr>
            <a:spLocks noGrp="1"/>
          </p:cNvSpPr>
          <p:nvPr>
            <p:ph type="sldNum" sz="quarter" idx="12"/>
          </p:nvPr>
        </p:nvSpPr>
        <p:spPr/>
        <p:txBody>
          <a:bodyPr/>
          <a:lstStyle/>
          <a:p>
            <a:fld id="{4B31FDB3-ECBD-43AA-8F2E-8767A9BA03A8}" type="slidenum">
              <a:rPr lang="en-US" altLang="en-US" smtClean="0"/>
              <a:pPr/>
              <a:t>25</a:t>
            </a:fld>
            <a:endParaRPr lang="en-US" altLang="en-US"/>
          </a:p>
        </p:txBody>
      </p:sp>
      <p:pic>
        <p:nvPicPr>
          <p:cNvPr id="5" name="Picture 4" descr="https://encrypted-tbn1.gstatic.com/images?q=tbn:ANd9GcRKNFdjJxbFrIusGC-0mw9qtD8XfcKnkqqhjgjgX3F6TR6kmfK7dw1mlr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486400"/>
            <a:ext cx="1981200" cy="1371600"/>
          </a:xfrm>
          <a:prstGeom prst="rect">
            <a:avLst/>
          </a:prstGeom>
          <a:noFill/>
          <a:ln>
            <a:noFill/>
          </a:ln>
        </p:spPr>
      </p:pic>
    </p:spTree>
    <p:extLst>
      <p:ext uri="{BB962C8B-B14F-4D97-AF65-F5344CB8AC3E}">
        <p14:creationId xmlns:p14="http://schemas.microsoft.com/office/powerpoint/2010/main" val="2356289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GERMANS IN THE REVOLUTIONARY WAR</a:t>
            </a:r>
            <a:endParaRPr lang="en-US" sz="2400" dirty="0"/>
          </a:p>
        </p:txBody>
      </p:sp>
      <p:sp>
        <p:nvSpPr>
          <p:cNvPr id="3" name="Content Placeholder 2"/>
          <p:cNvSpPr>
            <a:spLocks noGrp="1"/>
          </p:cNvSpPr>
          <p:nvPr>
            <p:ph idx="1"/>
          </p:nvPr>
        </p:nvSpPr>
        <p:spPr/>
        <p:txBody>
          <a:bodyPr/>
          <a:lstStyle/>
          <a:p>
            <a:pPr>
              <a:buNone/>
            </a:pPr>
            <a:r>
              <a:rPr lang="en-US" sz="2400" dirty="0" smtClean="0"/>
              <a:t>	Persons of German ancestry fought on both sides during the Revolutionary War.</a:t>
            </a:r>
          </a:p>
          <a:p>
            <a:r>
              <a:rPr lang="en-US" sz="2400" dirty="0" smtClean="0"/>
              <a:t>By the late eighteenth century, many German immigrants had deep roots in North America and fought for independence</a:t>
            </a:r>
          </a:p>
          <a:p>
            <a:r>
              <a:rPr lang="en-US" sz="2400" dirty="0" smtClean="0"/>
              <a:t>Britain used as many as 30,000 Hessian mercenaries who may have constituted as much as a third of the British combat troops.</a:t>
            </a:r>
          </a:p>
          <a:p>
            <a:pPr>
              <a:buNone/>
            </a:pPr>
            <a:endParaRPr lang="en-US" sz="2400" dirty="0" smtClean="0"/>
          </a:p>
          <a:p>
            <a:pPr>
              <a:buNone/>
            </a:pPr>
            <a:r>
              <a:rPr lang="en-US" sz="2400" dirty="0" smtClean="0"/>
              <a:t>	Following the war, many of the Hessian troops remained in the country, in part because there     weren’t funds to send them home.</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26</a:t>
            </a:fld>
            <a:endParaRPr lang="en-US"/>
          </a:p>
        </p:txBody>
      </p:sp>
      <p:pic>
        <p:nvPicPr>
          <p:cNvPr id="7" name="Picture 6" descr="Image result for images for Hessian troops in the Revolutionary Wa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4953000"/>
            <a:ext cx="1371600" cy="1905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SO, EXACTLY WHO WERE WE AT THE START…?</a:t>
            </a:r>
            <a:endParaRPr lang="en-US" sz="2400" dirty="0"/>
          </a:p>
        </p:txBody>
      </p:sp>
      <p:sp>
        <p:nvSpPr>
          <p:cNvPr id="3" name="Content Placeholder 2"/>
          <p:cNvSpPr>
            <a:spLocks noGrp="1"/>
          </p:cNvSpPr>
          <p:nvPr>
            <p:ph idx="1"/>
          </p:nvPr>
        </p:nvSpPr>
        <p:spPr/>
        <p:txBody>
          <a:bodyPr/>
          <a:lstStyle/>
          <a:p>
            <a:pPr>
              <a:buNone/>
            </a:pPr>
            <a:r>
              <a:rPr lang="en-US" sz="2400" dirty="0" smtClean="0"/>
              <a:t>	At the time of the first national census in 1790, the  American population of about 3.9 million included </a:t>
            </a:r>
          </a:p>
          <a:p>
            <a:r>
              <a:rPr lang="en-US" sz="2400" dirty="0" smtClean="0"/>
              <a:t>Roughly 65% people of British descent (including from England, Wales, Scotland and Ireland)</a:t>
            </a:r>
          </a:p>
          <a:p>
            <a:r>
              <a:rPr lang="en-US" sz="2400" dirty="0" smtClean="0"/>
              <a:t>About 19% people from Africa</a:t>
            </a:r>
          </a:p>
          <a:p>
            <a:r>
              <a:rPr lang="en-US" sz="2400" dirty="0" smtClean="0"/>
              <a:t>Dutch (which included many later described as German)</a:t>
            </a:r>
          </a:p>
          <a:p>
            <a:r>
              <a:rPr lang="en-US" sz="2400" dirty="0" smtClean="0"/>
              <a:t>French</a:t>
            </a:r>
          </a:p>
          <a:p>
            <a:r>
              <a:rPr lang="en-US" sz="2400" dirty="0" smtClean="0"/>
              <a:t>Swedish</a:t>
            </a:r>
          </a:p>
          <a:p>
            <a:r>
              <a:rPr lang="en-US" sz="2400" dirty="0" smtClean="0"/>
              <a:t>Some not primarily attached to any country (such as immigrants of the Jewish faith) </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NATURALIZATION ACT OF 1790</a:t>
            </a:r>
            <a:endParaRPr lang="en-US" sz="2400" dirty="0"/>
          </a:p>
        </p:txBody>
      </p:sp>
      <p:sp>
        <p:nvSpPr>
          <p:cNvPr id="3" name="Content Placeholder 2"/>
          <p:cNvSpPr>
            <a:spLocks noGrp="1"/>
          </p:cNvSpPr>
          <p:nvPr>
            <p:ph idx="1"/>
          </p:nvPr>
        </p:nvSpPr>
        <p:spPr/>
        <p:txBody>
          <a:bodyPr/>
          <a:lstStyle/>
          <a:p>
            <a:pPr>
              <a:buNone/>
            </a:pPr>
            <a:r>
              <a:rPr lang="en-US" sz="2400" dirty="0" smtClean="0"/>
              <a:t>	The Naturalization Act of 1790 opened the door of citizenship to</a:t>
            </a:r>
          </a:p>
          <a:p>
            <a:r>
              <a:rPr lang="en-US" sz="2400" dirty="0" smtClean="0"/>
              <a:t>White persons of good moral character</a:t>
            </a:r>
          </a:p>
          <a:p>
            <a:r>
              <a:rPr lang="en-US" sz="2400" dirty="0" smtClean="0"/>
              <a:t>Residents, meeting that qualification, of the United States for at least two years</a:t>
            </a:r>
          </a:p>
          <a:p>
            <a:endParaRPr lang="en-US" sz="2400" dirty="0" smtClean="0"/>
          </a:p>
          <a:p>
            <a:pPr>
              <a:buNone/>
            </a:pPr>
            <a:r>
              <a:rPr lang="en-US" sz="2400" dirty="0" smtClean="0"/>
              <a:t>	Excluded from the citizenship through naturalization were</a:t>
            </a:r>
          </a:p>
          <a:p>
            <a:r>
              <a:rPr lang="en-US" sz="2400" dirty="0" smtClean="0"/>
              <a:t>Indigenous people</a:t>
            </a:r>
          </a:p>
          <a:p>
            <a:r>
              <a:rPr lang="en-US" sz="2400" dirty="0" smtClean="0"/>
              <a:t>Free African Americans</a:t>
            </a:r>
          </a:p>
          <a:p>
            <a:r>
              <a:rPr lang="en-US" sz="2400" dirty="0" smtClean="0"/>
              <a:t>Indentured servants</a:t>
            </a:r>
          </a:p>
          <a:p>
            <a:r>
              <a:rPr lang="en-US" sz="2400" dirty="0" smtClean="0"/>
              <a:t>Slaves </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28</a:t>
            </a:fld>
            <a:endParaRPr lang="en-US"/>
          </a:p>
        </p:txBody>
      </p:sp>
      <p:pic>
        <p:nvPicPr>
          <p:cNvPr id="5" name="Picture 4" descr="http://www.covenersleague.com/images/usconstitution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105400"/>
            <a:ext cx="3048000" cy="1752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FIVE YEARS LATER…</a:t>
            </a:r>
            <a:endParaRPr lang="en-US" sz="2400" dirty="0"/>
          </a:p>
        </p:txBody>
      </p:sp>
      <p:sp>
        <p:nvSpPr>
          <p:cNvPr id="3" name="Content Placeholder 2"/>
          <p:cNvSpPr>
            <a:spLocks noGrp="1"/>
          </p:cNvSpPr>
          <p:nvPr>
            <p:ph idx="1"/>
          </p:nvPr>
        </p:nvSpPr>
        <p:spPr/>
        <p:txBody>
          <a:bodyPr/>
          <a:lstStyle/>
          <a:p>
            <a:pPr>
              <a:buNone/>
            </a:pPr>
            <a:r>
              <a:rPr lang="en-US" sz="2400" dirty="0" smtClean="0"/>
              <a:t>	During the early 1790s, Americans began to worry that a number of the immigrants entering the country – particularly those driven out by the French Revolution – might pose a threat to the country.</a:t>
            </a:r>
          </a:p>
          <a:p>
            <a:pPr>
              <a:buNone/>
            </a:pPr>
            <a:r>
              <a:rPr lang="en-US" sz="2400" dirty="0" smtClean="0"/>
              <a:t>	</a:t>
            </a:r>
          </a:p>
          <a:p>
            <a:pPr>
              <a:buNone/>
            </a:pPr>
            <a:r>
              <a:rPr lang="en-US" sz="2400" dirty="0" smtClean="0"/>
              <a:t>	On January 29,1795, the Naturalization Act of 1790 was modified to</a:t>
            </a:r>
          </a:p>
          <a:p>
            <a:r>
              <a:rPr lang="en-US" sz="2400" dirty="0" smtClean="0"/>
              <a:t>Raise the period of residence from two to five years before a person could be naturalized</a:t>
            </a:r>
          </a:p>
          <a:p>
            <a:r>
              <a:rPr lang="en-US" sz="2400" dirty="0" smtClean="0"/>
              <a:t>Require renunciation of “allegiance and fidelity” to any other country in order to gain citizenship </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29</a:t>
            </a:fld>
            <a:endParaRPr lang="en-US"/>
          </a:p>
        </p:txBody>
      </p:sp>
      <p:pic>
        <p:nvPicPr>
          <p:cNvPr id="5" name="Picture 4" descr="Image result for images of french immigration to america 1700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5867400"/>
            <a:ext cx="1295400" cy="990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ONE OF THE ISSUES…</a:t>
            </a:r>
            <a:endParaRPr lang="en-US" sz="2400" dirty="0"/>
          </a:p>
        </p:txBody>
      </p:sp>
      <p:sp>
        <p:nvSpPr>
          <p:cNvPr id="3" name="Content Placeholder 2"/>
          <p:cNvSpPr>
            <a:spLocks noGrp="1"/>
          </p:cNvSpPr>
          <p:nvPr>
            <p:ph idx="1"/>
          </p:nvPr>
        </p:nvSpPr>
        <p:spPr/>
        <p:txBody>
          <a:bodyPr/>
          <a:lstStyle/>
          <a:p>
            <a:pPr>
              <a:buNone/>
            </a:pPr>
            <a:r>
              <a:rPr lang="en-US" dirty="0" smtClean="0"/>
              <a:t>	</a:t>
            </a:r>
            <a:r>
              <a:rPr lang="en-US" sz="2400" dirty="0" smtClean="0"/>
              <a:t>In a nation that has prided itself on being a “melting pot” of peoples, blending the best of those of many backgrounds, what are the reasons for resisting the arrival of others?</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r>
              <a:rPr lang="en-US" sz="2400" dirty="0" smtClean="0"/>
              <a:t>	While the </a:t>
            </a:r>
            <a:r>
              <a:rPr lang="en-US" sz="2400" i="1" dirty="0" smtClean="0"/>
              <a:t>de facto </a:t>
            </a:r>
            <a:r>
              <a:rPr lang="en-US" sz="2400" dirty="0" smtClean="0"/>
              <a:t>national motto</a:t>
            </a:r>
            <a:r>
              <a:rPr lang="en-US" sz="2400" i="1" dirty="0" smtClean="0"/>
              <a:t>, E Pluribus Unum </a:t>
            </a:r>
            <a:r>
              <a:rPr lang="en-US" sz="2400" dirty="0" smtClean="0"/>
              <a:t>– </a:t>
            </a:r>
            <a:r>
              <a:rPr lang="en-US" sz="2400" dirty="0" smtClean="0"/>
              <a:t>“</a:t>
            </a:r>
            <a:r>
              <a:rPr lang="en-US" sz="2400" i="1" dirty="0" smtClean="0"/>
              <a:t>out </a:t>
            </a:r>
            <a:r>
              <a:rPr lang="en-US" sz="2400" i="1" dirty="0" smtClean="0"/>
              <a:t>of many, </a:t>
            </a:r>
            <a:r>
              <a:rPr lang="en-US" sz="2400" i="1" dirty="0" smtClean="0"/>
              <a:t>one</a:t>
            </a:r>
            <a:r>
              <a:rPr lang="en-US" sz="2400" dirty="0" smtClean="0"/>
              <a:t>” </a:t>
            </a:r>
            <a:r>
              <a:rPr lang="en-US" sz="2400" dirty="0" smtClean="0"/>
              <a:t>– was initially intended to refer to a single nation coming from </a:t>
            </a:r>
            <a:r>
              <a:rPr lang="en-US" sz="2400" i="1" dirty="0" smtClean="0"/>
              <a:t>several states</a:t>
            </a:r>
            <a:r>
              <a:rPr lang="en-US" sz="2400" dirty="0" smtClean="0"/>
              <a:t>, it has come to represent a nation made of </a:t>
            </a:r>
            <a:r>
              <a:rPr lang="en-US" sz="2400" i="1" dirty="0" smtClean="0"/>
              <a:t>many peoples</a:t>
            </a:r>
            <a:r>
              <a:rPr lang="en-US" sz="2400" dirty="0" smtClean="0"/>
              <a:t>. </a:t>
            </a:r>
            <a:endParaRPr lang="en-US"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3</a:t>
            </a:fld>
            <a:endParaRPr lang="en-US" dirty="0"/>
          </a:p>
        </p:txBody>
      </p:sp>
      <p:pic>
        <p:nvPicPr>
          <p:cNvPr id="7" name="Picture 6" descr="https://cdn.psychologytoday.com/sites/default/files/styles/article-inline-half/public/blogs/55672/2011/03/55919-47733.png?itok=LcxsWHv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895600"/>
            <a:ext cx="2190750" cy="21907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AND AS THE CONCERN GREW…</a:t>
            </a:r>
            <a:endParaRPr lang="en-US" sz="2400" dirty="0"/>
          </a:p>
        </p:txBody>
      </p:sp>
      <p:sp>
        <p:nvSpPr>
          <p:cNvPr id="3" name="Content Placeholder 2"/>
          <p:cNvSpPr>
            <a:spLocks noGrp="1"/>
          </p:cNvSpPr>
          <p:nvPr>
            <p:ph idx="1"/>
          </p:nvPr>
        </p:nvSpPr>
        <p:spPr/>
        <p:txBody>
          <a:bodyPr/>
          <a:lstStyle/>
          <a:p>
            <a:pPr>
              <a:buNone/>
            </a:pPr>
            <a:r>
              <a:rPr lang="en-US" sz="2400" dirty="0" smtClean="0"/>
              <a:t>	Although France had been an ally of the United States in the Revolutionary War, the Jay Treaty (1793) signed between the U.S. and Britain at a time France and Britain were at war, led to the French seizing many American merchant ships.</a:t>
            </a:r>
          </a:p>
          <a:p>
            <a:pPr>
              <a:buNone/>
            </a:pPr>
            <a:endParaRPr lang="en-US" sz="2400" dirty="0" smtClean="0"/>
          </a:p>
          <a:p>
            <a:pPr>
              <a:buNone/>
            </a:pPr>
            <a:r>
              <a:rPr lang="en-US" sz="2400" dirty="0" smtClean="0"/>
              <a:t>	In 1796, the French government refused to receive Charles </a:t>
            </a:r>
            <a:r>
              <a:rPr lang="en-US" sz="2400" dirty="0" err="1" smtClean="0"/>
              <a:t>Cotesworth</a:t>
            </a:r>
            <a:r>
              <a:rPr lang="en-US" sz="2400" dirty="0" smtClean="0"/>
              <a:t> Pinckney as U.S. minister and, in 1797 President John Adams sent a three-man delegation in an effort to restore peace. The French demanded money in order to see the delegation and the resulting Congressional response to the XYZ Affair led to the Quasi War with France </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ALIEN AND SEDITION ACTS</a:t>
            </a:r>
            <a:endParaRPr lang="en-US" sz="2400" dirty="0"/>
          </a:p>
        </p:txBody>
      </p:sp>
      <p:sp>
        <p:nvSpPr>
          <p:cNvPr id="3" name="Content Placeholder 2"/>
          <p:cNvSpPr>
            <a:spLocks noGrp="1"/>
          </p:cNvSpPr>
          <p:nvPr>
            <p:ph idx="1"/>
          </p:nvPr>
        </p:nvSpPr>
        <p:spPr/>
        <p:txBody>
          <a:bodyPr/>
          <a:lstStyle/>
          <a:p>
            <a:pPr>
              <a:buNone/>
            </a:pPr>
            <a:r>
              <a:rPr lang="en-US" sz="2400" dirty="0" smtClean="0"/>
              <a:t>	With Americans concerned about a possible French invasion and in an atmosphere in which President Adams warned that foreign influence in the country was dangerous, in 1798, Congress passed</a:t>
            </a:r>
          </a:p>
          <a:p>
            <a:r>
              <a:rPr lang="en-US" sz="2400" dirty="0" smtClean="0"/>
              <a:t>The </a:t>
            </a:r>
            <a:r>
              <a:rPr lang="en-US" sz="2400" b="1" dirty="0" smtClean="0"/>
              <a:t>Naturalization Act</a:t>
            </a:r>
            <a:r>
              <a:rPr lang="en-US" sz="2400" dirty="0" smtClean="0"/>
              <a:t>, extending to fourteen years the time immigrants had to live in the United States before becoming a citizen</a:t>
            </a:r>
          </a:p>
          <a:p>
            <a:r>
              <a:rPr lang="en-US" sz="2400" dirty="0" smtClean="0"/>
              <a:t>The </a:t>
            </a:r>
            <a:r>
              <a:rPr lang="en-US" sz="2400" b="1" dirty="0" smtClean="0"/>
              <a:t>Alien Enemies Act </a:t>
            </a:r>
            <a:r>
              <a:rPr lang="en-US" sz="2400" dirty="0" smtClean="0"/>
              <a:t>which allowed, in the event war was declared, the arrest, detention, and deportation of all male citizens of the opposing nation</a:t>
            </a:r>
          </a:p>
          <a:p>
            <a:r>
              <a:rPr lang="en-US" sz="2400" dirty="0" smtClean="0"/>
              <a:t>The </a:t>
            </a:r>
            <a:r>
              <a:rPr lang="en-US" sz="2400" b="1" dirty="0" smtClean="0"/>
              <a:t>Alien Friends Act </a:t>
            </a:r>
            <a:r>
              <a:rPr lang="en-US" sz="2400" dirty="0" smtClean="0"/>
              <a:t>authorizing the President to deport any non-citizen suspected of plotting against the government during wartime or peacetime.</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7291F27-8586-4DAC-8D75-EFADCB9954AB}" type="slidenum">
              <a:rPr lang="en-US"/>
              <a:pPr/>
              <a:t>32</a:t>
            </a:fld>
            <a:endParaRPr lang="en-US"/>
          </a:p>
        </p:txBody>
      </p:sp>
      <p:sp>
        <p:nvSpPr>
          <p:cNvPr id="5122" name="Rectangle 2"/>
          <p:cNvSpPr>
            <a:spLocks noGrp="1" noChangeArrowheads="1"/>
          </p:cNvSpPr>
          <p:nvPr>
            <p:ph type="title"/>
          </p:nvPr>
        </p:nvSpPr>
        <p:spPr/>
        <p:txBody>
          <a:bodyPr/>
          <a:lstStyle/>
          <a:p>
            <a:r>
              <a:rPr lang="en-US" sz="2400" dirty="0" smtClean="0">
                <a:latin typeface="Century Gothic" pitchFamily="34" charset="0"/>
              </a:rPr>
              <a:t>THOUGHTS ON THE INCREASINGLY HARSH RESPONSE TO IMMIGRANTS BECOMING CITIZENS…</a:t>
            </a:r>
            <a:endParaRPr lang="en-US" sz="2400" dirty="0">
              <a:latin typeface="Century Gothic" pitchFamily="34" charset="0"/>
            </a:endParaRPr>
          </a:p>
        </p:txBody>
      </p:sp>
      <p:sp>
        <p:nvSpPr>
          <p:cNvPr id="5123" name="Rectangle 3"/>
          <p:cNvSpPr>
            <a:spLocks noGrp="1" noChangeArrowheads="1"/>
          </p:cNvSpPr>
          <p:nvPr>
            <p:ph type="body" idx="1"/>
          </p:nvPr>
        </p:nvSpPr>
        <p:spPr/>
        <p:txBody>
          <a:bodyPr/>
          <a:lstStyle/>
          <a:p>
            <a:pPr>
              <a:buNone/>
            </a:pPr>
            <a:endParaRPr lang="en-US" sz="2400" dirty="0" smtClean="0">
              <a:solidFill>
                <a:schemeClr val="tx1"/>
              </a:solidFill>
              <a:latin typeface="+mn-lt"/>
              <a:ea typeface="+mn-ea"/>
              <a:cs typeface="+mn-cs"/>
            </a:endParaRPr>
          </a:p>
          <a:p>
            <a:pPr>
              <a:buNone/>
            </a:pPr>
            <a:endParaRPr lang="en-US" sz="2400" dirty="0"/>
          </a:p>
          <a:p>
            <a:pPr>
              <a:buNone/>
            </a:pPr>
            <a:r>
              <a:rPr lang="en-US" sz="2400" dirty="0" smtClean="0">
                <a:solidFill>
                  <a:schemeClr val="tx1"/>
                </a:solidFill>
                <a:latin typeface="+mn-lt"/>
                <a:ea typeface="+mn-ea"/>
                <a:cs typeface="+mn-cs"/>
              </a:rPr>
              <a:t>   </a:t>
            </a:r>
            <a:r>
              <a:rPr lang="en-US" sz="2400" dirty="0">
                <a:solidFill>
                  <a:schemeClr val="tx1"/>
                </a:solidFill>
                <a:latin typeface="+mn-lt"/>
                <a:ea typeface="+mn-ea"/>
                <a:cs typeface="+mn-cs"/>
              </a:rPr>
              <a:t> </a:t>
            </a:r>
            <a:r>
              <a:rPr lang="en-US" sz="2400" i="1" dirty="0">
                <a:solidFill>
                  <a:schemeClr val="tx1"/>
                </a:solidFill>
                <a:latin typeface="+mn-lt"/>
                <a:ea typeface="+mn-ea"/>
                <a:cs typeface="+mn-cs"/>
              </a:rPr>
              <a:t>“To admit foreigners indiscriminately to the rights of citizens the moment they put foot in our country would be nothing less than to admit the Grecian horse into the citadel of our liberty and sovereignty</a:t>
            </a:r>
            <a:r>
              <a:rPr lang="en-US" sz="2400" i="1" dirty="0" smtClean="0">
                <a:solidFill>
                  <a:schemeClr val="tx1"/>
                </a:solidFill>
                <a:latin typeface="+mn-lt"/>
                <a:ea typeface="+mn-ea"/>
                <a:cs typeface="+mn-cs"/>
              </a:rPr>
              <a:t>.”</a:t>
            </a:r>
          </a:p>
          <a:p>
            <a:pPr>
              <a:buNone/>
            </a:pPr>
            <a:endParaRPr lang="en-US" sz="2400" i="1" dirty="0"/>
          </a:p>
          <a:p>
            <a:pPr>
              <a:buNone/>
            </a:pPr>
            <a:r>
              <a:rPr lang="en-US" sz="2400" i="1" dirty="0" smtClean="0">
                <a:latin typeface="Century Gothic" pitchFamily="34" charset="0"/>
              </a:rPr>
              <a:t>					</a:t>
            </a:r>
            <a:r>
              <a:rPr lang="en-US" sz="2000" dirty="0" smtClean="0">
                <a:latin typeface="Century Gothic" pitchFamily="34" charset="0"/>
              </a:rPr>
              <a:t>Alexander Hamilton (1802)</a:t>
            </a:r>
            <a:endParaRPr lang="en-US" sz="2400" i="1" dirty="0">
              <a:latin typeface="Century Gothic" pitchFamily="34" charset="0"/>
            </a:endParaRPr>
          </a:p>
        </p:txBody>
      </p:sp>
      <p:pic>
        <p:nvPicPr>
          <p:cNvPr id="8" name="Picture 7" descr="Image result for images of Alexander Hamilt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334000"/>
            <a:ext cx="1600200" cy="1524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 SLOWING INFLUX…</a:t>
            </a:r>
            <a:endParaRPr lang="en-US" sz="2400" dirty="0"/>
          </a:p>
        </p:txBody>
      </p:sp>
      <p:sp>
        <p:nvSpPr>
          <p:cNvPr id="3" name="Content Placeholder 2"/>
          <p:cNvSpPr>
            <a:spLocks noGrp="1"/>
          </p:cNvSpPr>
          <p:nvPr>
            <p:ph idx="1"/>
          </p:nvPr>
        </p:nvSpPr>
        <p:spPr>
          <a:xfrm>
            <a:off x="609600" y="1371600"/>
            <a:ext cx="8001000" cy="4525963"/>
          </a:xfrm>
        </p:spPr>
        <p:txBody>
          <a:bodyPr/>
          <a:lstStyle/>
          <a:p>
            <a:pPr>
              <a:buNone/>
            </a:pPr>
            <a:r>
              <a:rPr lang="en-US" sz="2400" dirty="0" smtClean="0"/>
              <a:t>	In the first three decades of the nineteenth century, there was less immigration to the United States. Most of the population increase in the country was by internal increase with the overwhelming percentage of the population being native-born.</a:t>
            </a:r>
          </a:p>
          <a:p>
            <a:pPr>
              <a:buNone/>
            </a:pPr>
            <a:r>
              <a:rPr lang="en-US" sz="2400" dirty="0" smtClean="0"/>
              <a:t>	Following the Revolution, there had actually been a significant emigration from the United States to Canada.</a:t>
            </a:r>
          </a:p>
          <a:p>
            <a:r>
              <a:rPr lang="en-US" sz="2000" dirty="0" smtClean="0"/>
              <a:t>Many were Loyalists (or citizens who were harassed because believed to be not-sufficiently “patriotic”) who did not want severed ties with Britain.</a:t>
            </a:r>
          </a:p>
          <a:p>
            <a:r>
              <a:rPr lang="en-US" sz="2000" dirty="0" smtClean="0"/>
              <a:t>Britain promised freedom to slaves who fought with British troops. Some 3500 former slaves settled in Nova Scotia.*</a:t>
            </a:r>
          </a:p>
          <a:p>
            <a:r>
              <a:rPr lang="en-US" sz="2000" dirty="0" smtClean="0"/>
              <a:t>Many left and settled in what is now Ontario seeking better farmland  </a:t>
            </a:r>
            <a:endParaRPr lang="en-US" sz="20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33</a:t>
            </a:fld>
            <a:endParaRPr lang="en-US"/>
          </a:p>
        </p:txBody>
      </p:sp>
      <p:pic>
        <p:nvPicPr>
          <p:cNvPr id="7" name="Picture 6" descr="http://4.bp.blogspot.com/-JezZcJuKOfo/UI4lk0kmxFI/AAAAAAAAADA/ebi_v1rVDJw/s1600/imagesCAL45G4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5943600"/>
            <a:ext cx="1371600" cy="914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ONE VIEW OF AMERICA….</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smtClean="0"/>
              <a:t>Americans have demonstrated </a:t>
            </a:r>
            <a:r>
              <a:rPr lang="en-US" sz="2400" i="1" dirty="0" smtClean="0"/>
              <a:t>“an enlightened regard for themselves (that) constantly prompts them to assist each other, and inclines them willingly to sacrifice a portion of their time and property to the welfare of the state.”   </a:t>
            </a:r>
          </a:p>
          <a:p>
            <a:pPr marL="0" indent="0">
              <a:buNone/>
            </a:pPr>
            <a:endParaRPr lang="en-US" sz="2400" i="1" dirty="0"/>
          </a:p>
          <a:p>
            <a:pPr marL="0" indent="0">
              <a:buNone/>
            </a:pPr>
            <a:r>
              <a:rPr lang="en-US" sz="2400" i="1" dirty="0" smtClean="0"/>
              <a:t>				</a:t>
            </a:r>
            <a:r>
              <a:rPr lang="en-US" sz="2400" dirty="0" smtClean="0"/>
              <a:t>Alexis de Tocqueville</a:t>
            </a:r>
          </a:p>
          <a:p>
            <a:pPr marL="0" indent="0">
              <a:buNone/>
            </a:pPr>
            <a:r>
              <a:rPr lang="en-US" sz="2400" i="1" dirty="0"/>
              <a:t>	</a:t>
            </a:r>
            <a:r>
              <a:rPr lang="en-US" sz="2400" i="1" dirty="0" smtClean="0"/>
              <a:t>			Democracy in America </a:t>
            </a:r>
            <a:r>
              <a:rPr lang="en-US" sz="2400" dirty="0" smtClean="0"/>
              <a:t>(1832)</a:t>
            </a:r>
            <a:endParaRPr lang="en-US" sz="2400" i="1" dirty="0"/>
          </a:p>
        </p:txBody>
      </p:sp>
      <p:sp>
        <p:nvSpPr>
          <p:cNvPr id="6" name="Slide Number Placeholder 5"/>
          <p:cNvSpPr>
            <a:spLocks noGrp="1"/>
          </p:cNvSpPr>
          <p:nvPr>
            <p:ph type="sldNum" sz="quarter" idx="12"/>
          </p:nvPr>
        </p:nvSpPr>
        <p:spPr/>
        <p:txBody>
          <a:bodyPr/>
          <a:lstStyle/>
          <a:p>
            <a:fld id="{4B31FDB3-ECBD-43AA-8F2E-8767A9BA03A8}" type="slidenum">
              <a:rPr lang="en-US" altLang="en-US" smtClean="0"/>
              <a:pPr/>
              <a:t>34</a:t>
            </a:fld>
            <a:endParaRPr lang="en-US" altLang="en-US"/>
          </a:p>
        </p:txBody>
      </p:sp>
      <p:pic>
        <p:nvPicPr>
          <p:cNvPr id="5" name="Picture 4" descr="https://encrypted-tbn3.gstatic.com/images?q=tbn:ANd9GcRIJsnON45c4ltCk5JcGG3thhVYICOxh6o2xG_aOsPqq-dJdb_2QgvhU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8175" y="5743575"/>
            <a:ext cx="885825" cy="1114425"/>
          </a:xfrm>
          <a:prstGeom prst="rect">
            <a:avLst/>
          </a:prstGeom>
          <a:noFill/>
          <a:ln>
            <a:noFill/>
          </a:ln>
        </p:spPr>
      </p:pic>
    </p:spTree>
    <p:extLst>
      <p:ext uri="{BB962C8B-B14F-4D97-AF65-F5344CB8AC3E}">
        <p14:creationId xmlns:p14="http://schemas.microsoft.com/office/powerpoint/2010/main" val="1424645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BUT THEN, A SPIKE IN IMMIGRATION</a:t>
            </a:r>
            <a:endParaRPr lang="en-US" sz="2400" dirty="0"/>
          </a:p>
        </p:txBody>
      </p:sp>
      <p:sp>
        <p:nvSpPr>
          <p:cNvPr id="3" name="Content Placeholder 2"/>
          <p:cNvSpPr>
            <a:spLocks noGrp="1"/>
          </p:cNvSpPr>
          <p:nvPr>
            <p:ph idx="1"/>
          </p:nvPr>
        </p:nvSpPr>
        <p:spPr/>
        <p:txBody>
          <a:bodyPr/>
          <a:lstStyle/>
          <a:p>
            <a:pPr>
              <a:buNone/>
            </a:pPr>
            <a:r>
              <a:rPr lang="en-US" sz="2400" dirty="0" smtClean="0"/>
              <a:t>	A number of factors contributed to a major spike in immigration to the United States in the decade 1840 – 1850. They included</a:t>
            </a:r>
          </a:p>
          <a:p>
            <a:r>
              <a:rPr lang="en-US" sz="2400" dirty="0" smtClean="0"/>
              <a:t>Repeated crop failures in Germany</a:t>
            </a:r>
          </a:p>
          <a:p>
            <a:r>
              <a:rPr lang="en-US" sz="2400" dirty="0" smtClean="0"/>
              <a:t>The Irish Potato Famine (1845-1850)</a:t>
            </a:r>
          </a:p>
          <a:p>
            <a:r>
              <a:rPr lang="en-US" sz="2400" dirty="0" smtClean="0"/>
              <a:t>Industrialization</a:t>
            </a:r>
          </a:p>
          <a:p>
            <a:r>
              <a:rPr lang="en-US" sz="2400" dirty="0" smtClean="0"/>
              <a:t>Political unrest in Europe, including the Bourbon Restoration in France</a:t>
            </a:r>
          </a:p>
          <a:p>
            <a:r>
              <a:rPr lang="en-US" sz="2400" dirty="0" smtClean="0"/>
              <a:t>The Mexican War (1848)</a:t>
            </a:r>
          </a:p>
          <a:p>
            <a:r>
              <a:rPr lang="en-US" sz="2400" dirty="0" smtClean="0"/>
              <a:t>The discovery of gold in California (1848) </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IRISH…</a:t>
            </a:r>
            <a:endParaRPr lang="en-US" sz="2400" dirty="0"/>
          </a:p>
        </p:txBody>
      </p:sp>
      <p:sp>
        <p:nvSpPr>
          <p:cNvPr id="3" name="Content Placeholder 2"/>
          <p:cNvSpPr>
            <a:spLocks noGrp="1"/>
          </p:cNvSpPr>
          <p:nvPr>
            <p:ph idx="1"/>
          </p:nvPr>
        </p:nvSpPr>
        <p:spPr/>
        <p:txBody>
          <a:bodyPr/>
          <a:lstStyle/>
          <a:p>
            <a:pPr>
              <a:buNone/>
            </a:pPr>
            <a:r>
              <a:rPr lang="en-US" sz="2400" dirty="0" smtClean="0"/>
              <a:t>	In the first half of the nineteenth century, almost half the population of Ireland lived on farms that struggled to be successful. Potatoes were a staple of their diet, and, in the 1840s, when the potato crop failed three years in a row,</a:t>
            </a:r>
          </a:p>
          <a:p>
            <a:r>
              <a:rPr lang="en-US" sz="2400" dirty="0" smtClean="0"/>
              <a:t>Over 750,000 people starved to death</a:t>
            </a:r>
          </a:p>
          <a:p>
            <a:r>
              <a:rPr lang="en-US" sz="2400" dirty="0" smtClean="0"/>
              <a:t>Over 2,000,000 Irish eventually moved to the United States, with most congregating in the cities where they landed</a:t>
            </a:r>
          </a:p>
          <a:p>
            <a:pPr>
              <a:buNone/>
            </a:pPr>
            <a:r>
              <a:rPr lang="en-US" sz="2400" dirty="0" smtClean="0"/>
              <a:t>	[As a result of the emigration from Ireland, the country has about half the population it did in the early 1840s, and there are more Irish Americans than Irish nationals].</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EARLY IRISH ARRIVALS…</a:t>
            </a:r>
            <a:endParaRPr lang="en-US" sz="2400" dirty="0"/>
          </a:p>
        </p:txBody>
      </p:sp>
      <p:sp>
        <p:nvSpPr>
          <p:cNvPr id="3" name="Content Placeholder 2"/>
          <p:cNvSpPr>
            <a:spLocks noGrp="1"/>
          </p:cNvSpPr>
          <p:nvPr>
            <p:ph idx="1"/>
          </p:nvPr>
        </p:nvSpPr>
        <p:spPr/>
        <p:txBody>
          <a:bodyPr/>
          <a:lstStyle/>
          <a:p>
            <a:pPr>
              <a:buNone/>
            </a:pPr>
            <a:r>
              <a:rPr lang="en-US" sz="2400" dirty="0" smtClean="0"/>
              <a:t>	Because of the circumstances of their migration, almost all the Irish who came to America were poor. Most settled in the cities at the place of their arrival</a:t>
            </a:r>
          </a:p>
          <a:p>
            <a:r>
              <a:rPr lang="en-US" sz="2400" dirty="0" smtClean="0"/>
              <a:t>Many settled in Boston, a city with a population of roughly 115,000 which, in 1847, saw some 37,000 Irish Catholics arrive by sea and land</a:t>
            </a:r>
          </a:p>
          <a:p>
            <a:r>
              <a:rPr lang="en-US" sz="2400" dirty="0" smtClean="0"/>
              <a:t>During the famine years, about 75% of the Irish who came to America landed in New York City. In 1847, approximately 52,000 Irish arrived in a city whose total population was about 372,000</a:t>
            </a:r>
          </a:p>
        </p:txBody>
      </p:sp>
      <p:sp>
        <p:nvSpPr>
          <p:cNvPr id="6" name="Slide Number Placeholder 5"/>
          <p:cNvSpPr>
            <a:spLocks noGrp="1"/>
          </p:cNvSpPr>
          <p:nvPr>
            <p:ph type="sldNum" sz="quarter" idx="12"/>
          </p:nvPr>
        </p:nvSpPr>
        <p:spPr/>
        <p:txBody>
          <a:bodyPr/>
          <a:lstStyle/>
          <a:p>
            <a:fld id="{7BAA72CC-8EA3-4AB4-B81A-5CDF1310E7AD}" type="slidenum">
              <a:rPr lang="en-US" smtClean="0"/>
              <a:pPr/>
              <a:t>37</a:t>
            </a:fld>
            <a:endParaRPr lang="en-US"/>
          </a:p>
        </p:txBody>
      </p:sp>
      <p:pic>
        <p:nvPicPr>
          <p:cNvPr id="5" name="Picture 4" descr="https://www.loc.gov/rr/european/imde/images/ship-me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867400"/>
            <a:ext cx="1600200" cy="9906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 COMMON PATTERN…</a:t>
            </a:r>
            <a:endParaRPr lang="en-US" sz="2400" dirty="0"/>
          </a:p>
        </p:txBody>
      </p:sp>
      <p:sp>
        <p:nvSpPr>
          <p:cNvPr id="3" name="Content Placeholder 2"/>
          <p:cNvSpPr>
            <a:spLocks noGrp="1"/>
          </p:cNvSpPr>
          <p:nvPr>
            <p:ph idx="1"/>
          </p:nvPr>
        </p:nvSpPr>
        <p:spPr/>
        <p:txBody>
          <a:bodyPr/>
          <a:lstStyle/>
          <a:p>
            <a:pPr>
              <a:buNone/>
            </a:pPr>
            <a:r>
              <a:rPr lang="en-US" dirty="0" smtClean="0"/>
              <a:t>	</a:t>
            </a:r>
            <a:r>
              <a:rPr lang="en-US" sz="2400" dirty="0" smtClean="0"/>
              <a:t>In Boston, New York, Philadelphia and every other city in which the Irish landed, they settled in enclaves that became exclusively Irish. The took any unskilled jobs they could find such as</a:t>
            </a:r>
          </a:p>
          <a:p>
            <a:r>
              <a:rPr lang="en-US" sz="2400" dirty="0" smtClean="0"/>
              <a:t>Cleaning yards and stables</a:t>
            </a:r>
          </a:p>
          <a:p>
            <a:r>
              <a:rPr lang="en-US" sz="2400" dirty="0" smtClean="0"/>
              <a:t>Unloading ships</a:t>
            </a:r>
          </a:p>
          <a:p>
            <a:r>
              <a:rPr lang="en-US" sz="2400" dirty="0" smtClean="0"/>
              <a:t>Pushing carts</a:t>
            </a:r>
          </a:p>
          <a:p>
            <a:endParaRPr lang="en-US"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38</a:t>
            </a:fld>
            <a:endParaRPr lang="en-US"/>
          </a:p>
        </p:txBody>
      </p:sp>
      <p:pic>
        <p:nvPicPr>
          <p:cNvPr id="7" name="Picture 6" descr="Image result for images for irish immigrants in new yor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495800"/>
            <a:ext cx="3048000" cy="23622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IMPACT ON THE CITIES…</a:t>
            </a:r>
            <a:endParaRPr lang="en-US" sz="2400" dirty="0"/>
          </a:p>
        </p:txBody>
      </p:sp>
      <p:sp>
        <p:nvSpPr>
          <p:cNvPr id="3" name="Content Placeholder 2"/>
          <p:cNvSpPr>
            <a:spLocks noGrp="1"/>
          </p:cNvSpPr>
          <p:nvPr>
            <p:ph idx="1"/>
          </p:nvPr>
        </p:nvSpPr>
        <p:spPr/>
        <p:txBody>
          <a:bodyPr/>
          <a:lstStyle/>
          <a:p>
            <a:pPr>
              <a:buNone/>
            </a:pPr>
            <a:r>
              <a:rPr lang="en-US" dirty="0" smtClean="0"/>
              <a:t>	I</a:t>
            </a:r>
            <a:r>
              <a:rPr lang="en-US" sz="2400" dirty="0" smtClean="0"/>
              <a:t>n all the cities in which the immigrants settled, they were squeezed into “contained” neighborhoods of housing of any quality.</a:t>
            </a:r>
          </a:p>
          <a:p>
            <a:r>
              <a:rPr lang="en-US" sz="2400" dirty="0" smtClean="0"/>
              <a:t>Unsanitary conditions were breeding grounds for disease, particularly cholera.</a:t>
            </a:r>
          </a:p>
          <a:p>
            <a:r>
              <a:rPr lang="en-US" sz="2400" dirty="0" smtClean="0"/>
              <a:t>Rowdy behavior fueled by alcohol and boredom resulted in a staggering increase in crime</a:t>
            </a:r>
          </a:p>
          <a:p>
            <a:r>
              <a:rPr lang="en-US" sz="2400" dirty="0" smtClean="0"/>
              <a:t>Intense rivalry developed between the Irish and working class natives over the limited number of unskilled jobs</a:t>
            </a:r>
          </a:p>
          <a:p>
            <a:pPr>
              <a:buNone/>
            </a:pPr>
            <a:endParaRPr lang="en-US" sz="2400" dirty="0" smtClean="0"/>
          </a:p>
          <a:p>
            <a:pPr>
              <a:buNone/>
            </a:pPr>
            <a:r>
              <a:rPr lang="en-US" sz="2400" dirty="0" smtClean="0"/>
              <a:t>					</a:t>
            </a:r>
            <a:r>
              <a:rPr lang="en-US" sz="1800" dirty="0" smtClean="0"/>
              <a:t>From May 1, 1855</a:t>
            </a:r>
          </a:p>
          <a:p>
            <a:pPr>
              <a:buNone/>
            </a:pPr>
            <a:r>
              <a:rPr lang="en-US" sz="1800" dirty="0" smtClean="0"/>
              <a:t>					</a:t>
            </a:r>
            <a:r>
              <a:rPr lang="en-US" sz="1800" b="1" dirty="0" smtClean="0"/>
              <a:t>New York Times</a:t>
            </a:r>
            <a:endParaRPr lang="en-US" sz="2400" b="1" dirty="0" smtClean="0"/>
          </a:p>
        </p:txBody>
      </p:sp>
      <p:sp>
        <p:nvSpPr>
          <p:cNvPr id="6" name="Slide Number Placeholder 5"/>
          <p:cNvSpPr>
            <a:spLocks noGrp="1"/>
          </p:cNvSpPr>
          <p:nvPr>
            <p:ph type="sldNum" sz="quarter" idx="12"/>
          </p:nvPr>
        </p:nvSpPr>
        <p:spPr/>
        <p:txBody>
          <a:bodyPr/>
          <a:lstStyle/>
          <a:p>
            <a:fld id="{7BAA72CC-8EA3-4AB4-B81A-5CDF1310E7AD}" type="slidenum">
              <a:rPr lang="en-US" smtClean="0"/>
              <a:pPr/>
              <a:t>39</a:t>
            </a:fld>
            <a:endParaRPr lang="en-US"/>
          </a:p>
        </p:txBody>
      </p:sp>
      <p:pic>
        <p:nvPicPr>
          <p:cNvPr id="7" name="Picture 6" descr="https://static01.nyt.com/images/2015/09/08/insider/irish1/irish1-jumb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015990"/>
            <a:ext cx="4000500" cy="842010"/>
          </a:xfrm>
          <a:prstGeom prst="rect">
            <a:avLst/>
          </a:prstGeom>
          <a:noFill/>
          <a:ln>
            <a:noFill/>
          </a:ln>
        </p:spPr>
      </p:pic>
      <p:pic>
        <p:nvPicPr>
          <p:cNvPr id="8" name="Picture 7" descr="Image result for images of no irish allowed sig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791200"/>
            <a:ext cx="1524000" cy="1066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IT’S IMPORTANT TO REMEMBER…</a:t>
            </a:r>
            <a:endParaRPr lang="en-US" sz="2400" dirty="0"/>
          </a:p>
        </p:txBody>
      </p:sp>
      <p:sp>
        <p:nvSpPr>
          <p:cNvPr id="3" name="Content Placeholder 2"/>
          <p:cNvSpPr>
            <a:spLocks noGrp="1"/>
          </p:cNvSpPr>
          <p:nvPr>
            <p:ph idx="1"/>
          </p:nvPr>
        </p:nvSpPr>
        <p:spPr/>
        <p:txBody>
          <a:bodyPr/>
          <a:lstStyle/>
          <a:p>
            <a:pPr>
              <a:buNone/>
            </a:pPr>
            <a:r>
              <a:rPr lang="en-US" sz="2400" dirty="0" smtClean="0"/>
              <a:t>	The United States is history’s exception!</a:t>
            </a:r>
          </a:p>
          <a:p>
            <a:pPr>
              <a:buNone/>
            </a:pPr>
            <a:endParaRPr lang="en-US" sz="2400" dirty="0" smtClean="0"/>
          </a:p>
          <a:p>
            <a:pPr>
              <a:buNone/>
            </a:pPr>
            <a:r>
              <a:rPr lang="en-US" sz="2400" dirty="0" smtClean="0"/>
              <a:t>	</a:t>
            </a:r>
            <a:r>
              <a:rPr lang="en-US" sz="2400" i="1" dirty="0" smtClean="0"/>
              <a:t>“The United States steadily evolved to define Americans by their shared values, not by their superficial appearance.”</a:t>
            </a:r>
          </a:p>
          <a:p>
            <a:pPr>
              <a:buNone/>
            </a:pPr>
            <a:endParaRPr lang="en-US" sz="2400" dirty="0" smtClean="0"/>
          </a:p>
          <a:p>
            <a:pPr>
              <a:buNone/>
            </a:pPr>
            <a:r>
              <a:rPr lang="en-US" sz="2400" dirty="0" smtClean="0"/>
              <a:t>					</a:t>
            </a:r>
            <a:r>
              <a:rPr lang="en-US" sz="2000" dirty="0" smtClean="0"/>
              <a:t>Victor David Hanson                      				June 8, 2016</a:t>
            </a:r>
          </a:p>
          <a:p>
            <a:pPr>
              <a:buNone/>
            </a:pPr>
            <a:r>
              <a:rPr lang="en-US" sz="2000" dirty="0" smtClean="0"/>
              <a:t>					</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4</a:t>
            </a:fld>
            <a:endParaRPr lang="en-US" dirty="0"/>
          </a:p>
        </p:txBody>
      </p:sp>
      <p:pic>
        <p:nvPicPr>
          <p:cNvPr id="7" name="Picture 6" descr="Image result for images of the United States as a melting p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181600"/>
            <a:ext cx="2819400" cy="1676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PERCEIVED PROBLEMS (AND  STEREOTYPES) EMERGE…</a:t>
            </a:r>
            <a:endParaRPr lang="en-US" sz="2400" dirty="0"/>
          </a:p>
        </p:txBody>
      </p:sp>
      <p:sp>
        <p:nvSpPr>
          <p:cNvPr id="3" name="Content Placeholder 2"/>
          <p:cNvSpPr>
            <a:spLocks noGrp="1"/>
          </p:cNvSpPr>
          <p:nvPr>
            <p:ph idx="1"/>
          </p:nvPr>
        </p:nvSpPr>
        <p:spPr/>
        <p:txBody>
          <a:bodyPr/>
          <a:lstStyle/>
          <a:p>
            <a:pPr>
              <a:buNone/>
            </a:pPr>
            <a:r>
              <a:rPr lang="en-US" sz="2400" dirty="0" smtClean="0"/>
              <a:t>	Having huddled in cities, the Irish found that, while they had been known in their homeland for their honesty, law-abiding manner, and chastity, old social norms disintegrated in the new land and, in the American slums,</a:t>
            </a:r>
          </a:p>
          <a:p>
            <a:r>
              <a:rPr lang="en-US" sz="2400" dirty="0" smtClean="0"/>
              <a:t>Both men and women ”behaved wildly”</a:t>
            </a:r>
          </a:p>
          <a:p>
            <a:r>
              <a:rPr lang="en-US" sz="2400" dirty="0" smtClean="0"/>
              <a:t>Prostitution flourished</a:t>
            </a:r>
          </a:p>
          <a:p>
            <a:r>
              <a:rPr lang="en-US" sz="2400" dirty="0" smtClean="0"/>
              <a:t>Drunkenness occurred, even among children</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40</a:t>
            </a:fld>
            <a:endParaRPr lang="en-US"/>
          </a:p>
        </p:txBody>
      </p:sp>
      <p:pic>
        <p:nvPicPr>
          <p:cNvPr id="7" name="Picture 6" descr="Image result for images of Irish immigrant life in 1850s Americ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410200"/>
            <a:ext cx="1981200" cy="14478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AS DO NEGATIVE FEELINGS</a:t>
            </a:r>
            <a:endParaRPr lang="en-US" sz="2400" dirty="0"/>
          </a:p>
        </p:txBody>
      </p:sp>
      <p:sp>
        <p:nvSpPr>
          <p:cNvPr id="3" name="Content Placeholder 2"/>
          <p:cNvSpPr>
            <a:spLocks noGrp="1"/>
          </p:cNvSpPr>
          <p:nvPr>
            <p:ph idx="1"/>
          </p:nvPr>
        </p:nvSpPr>
        <p:spPr/>
        <p:txBody>
          <a:bodyPr/>
          <a:lstStyle/>
          <a:p>
            <a:pPr>
              <a:buNone/>
            </a:pPr>
            <a:r>
              <a:rPr lang="en-US" dirty="0" smtClean="0"/>
              <a:t>	</a:t>
            </a:r>
            <a:r>
              <a:rPr lang="en-US" sz="2400" dirty="0" smtClean="0"/>
              <a:t>Because the Irish tended to keep to themselves wherever they settled, they were slow to assimilate.</a:t>
            </a:r>
          </a:p>
          <a:p>
            <a:r>
              <a:rPr lang="en-US" sz="2400" dirty="0" smtClean="0"/>
              <a:t>“Established” Americans were slow to accept the Irish as equals</a:t>
            </a:r>
          </a:p>
          <a:p>
            <a:r>
              <a:rPr lang="en-US" sz="2400" dirty="0" smtClean="0"/>
              <a:t>Newspapers published cartoon stereotypes of drunken, brawling Irishmen</a:t>
            </a:r>
          </a:p>
          <a:p>
            <a:r>
              <a:rPr lang="en-US" sz="2400" dirty="0" smtClean="0"/>
              <a:t>The press derided the “aliens,” describing them as mindlessly loyal to Catholic leaders and the Papacy instead of to America  </a:t>
            </a:r>
            <a:endParaRPr lang="en-US"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41</a:t>
            </a:fld>
            <a:endParaRPr lang="en-US"/>
          </a:p>
        </p:txBody>
      </p:sp>
      <p:pic>
        <p:nvPicPr>
          <p:cNvPr id="7" name="Picture 6" descr="https://churchpop.com/wp-content/uploads/2016/01/6-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876800"/>
            <a:ext cx="2590800" cy="19812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NATIVISTS AND NATIVISM</a:t>
            </a:r>
            <a:endParaRPr lang="en-US" sz="2400" dirty="0"/>
          </a:p>
        </p:txBody>
      </p:sp>
      <p:sp>
        <p:nvSpPr>
          <p:cNvPr id="3" name="Content Placeholder 2"/>
          <p:cNvSpPr>
            <a:spLocks noGrp="1"/>
          </p:cNvSpPr>
          <p:nvPr>
            <p:ph idx="1"/>
          </p:nvPr>
        </p:nvSpPr>
        <p:spPr>
          <a:xfrm>
            <a:off x="685800" y="1447800"/>
            <a:ext cx="8001000" cy="4678363"/>
          </a:xfrm>
        </p:spPr>
        <p:txBody>
          <a:bodyPr/>
          <a:lstStyle/>
          <a:p>
            <a:pPr>
              <a:buNone/>
            </a:pPr>
            <a:r>
              <a:rPr lang="en-US" sz="2400" dirty="0" smtClean="0"/>
              <a:t>	In the mid-1800s, outbursts of “</a:t>
            </a:r>
            <a:r>
              <a:rPr lang="en-US" sz="2400" dirty="0" err="1" smtClean="0"/>
              <a:t>nativism</a:t>
            </a:r>
            <a:r>
              <a:rPr lang="en-US" sz="2400" dirty="0" smtClean="0"/>
              <a:t>” occurred in varied parts of the country as immigrants with different religions, languages, and customs entered the nation in increasing numbers.</a:t>
            </a:r>
          </a:p>
          <a:p>
            <a:r>
              <a:rPr lang="en-US" sz="2400" dirty="0" smtClean="0"/>
              <a:t>In the northeast, from the 1830s to the 1850s, there were </a:t>
            </a:r>
            <a:r>
              <a:rPr lang="en-US" sz="2400" dirty="0" err="1" smtClean="0"/>
              <a:t>nativist</a:t>
            </a:r>
            <a:r>
              <a:rPr lang="en-US" sz="2400" dirty="0" smtClean="0"/>
              <a:t> outbursts in response to a surge of Irish Catholic immigration.</a:t>
            </a:r>
          </a:p>
          <a:p>
            <a:r>
              <a:rPr lang="en-US" sz="2400" dirty="0" smtClean="0"/>
              <a:t>From the 1840s through the 1920s, German Americans were distrusted because of a perceived separatist social structure; German-language                           schools; attachment to their native tongue                                                                             over  English; and neutrality in World                            War I. </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42</a:t>
            </a:fld>
            <a:endParaRPr lang="en-US"/>
          </a:p>
        </p:txBody>
      </p:sp>
      <p:pic>
        <p:nvPicPr>
          <p:cNvPr id="8" name="Picture 7" descr="Image result for images for nativis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105400"/>
            <a:ext cx="2362200" cy="17526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VIOLENCE ERUPTS</a:t>
            </a:r>
            <a:endParaRPr lang="en-US" sz="2400" dirty="0"/>
          </a:p>
        </p:txBody>
      </p:sp>
      <p:sp>
        <p:nvSpPr>
          <p:cNvPr id="3" name="Content Placeholder 2"/>
          <p:cNvSpPr>
            <a:spLocks noGrp="1"/>
          </p:cNvSpPr>
          <p:nvPr>
            <p:ph idx="1"/>
          </p:nvPr>
        </p:nvSpPr>
        <p:spPr/>
        <p:txBody>
          <a:bodyPr/>
          <a:lstStyle/>
          <a:p>
            <a:pPr>
              <a:buNone/>
            </a:pPr>
            <a:r>
              <a:rPr lang="en-US" sz="2400" dirty="0" smtClean="0"/>
              <a:t>	Beginning in 1844, anti-Catholic violence spread throughout the country, with outbreaks in, among other locations,  Baltimore, St. Louis, New Orleans, Louisville, Boston, and New York.</a:t>
            </a:r>
          </a:p>
          <a:p>
            <a:r>
              <a:rPr lang="en-US" sz="2400" dirty="0" smtClean="0"/>
              <a:t>In Boston, a mob of Protestant workmen burned down a Catholic convent</a:t>
            </a:r>
          </a:p>
          <a:p>
            <a:r>
              <a:rPr lang="en-US" sz="2400" dirty="0" smtClean="0"/>
              <a:t>In Philadelphia, over three days of violence, two Catholic churches were burned down, hundreds of Irish homes were destroyed, and a dozen immigrants killed</a:t>
            </a:r>
          </a:p>
          <a:p>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43</a:t>
            </a:fld>
            <a:endParaRPr lang="en-US"/>
          </a:p>
        </p:txBody>
      </p:sp>
      <p:pic>
        <p:nvPicPr>
          <p:cNvPr id="7" name="Picture 6" descr="http://philadelphiaencyclopedia.org/wp-content/uploads/2013/05/StAugustinesChurc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105400"/>
            <a:ext cx="2133600" cy="17526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IMPACT OF EMPLOYMENT ON RELATIONS WITH IMMIGRANTS IN THE EAST</a:t>
            </a:r>
            <a:endParaRPr lang="en-US" sz="2400" dirty="0"/>
          </a:p>
        </p:txBody>
      </p:sp>
      <p:sp>
        <p:nvSpPr>
          <p:cNvPr id="3" name="Content Placeholder 2"/>
          <p:cNvSpPr>
            <a:spLocks noGrp="1"/>
          </p:cNvSpPr>
          <p:nvPr>
            <p:ph idx="1"/>
          </p:nvPr>
        </p:nvSpPr>
        <p:spPr/>
        <p:txBody>
          <a:bodyPr/>
          <a:lstStyle/>
          <a:p>
            <a:pPr>
              <a:buNone/>
            </a:pPr>
            <a:r>
              <a:rPr lang="en-US" sz="2400" dirty="0" smtClean="0"/>
              <a:t>	During the anti-alien riots in Philadelphia in 1844-45, the Union of Workers, which eventually became known as the Order of United American Mechanics  (OUAM) was founded  during a depression at a time many American workers were laid off and poor Germans allegedly took their jobs at lower wages. The Order </a:t>
            </a:r>
          </a:p>
          <a:p>
            <a:r>
              <a:rPr lang="en-US" sz="2400" dirty="0" smtClean="0"/>
              <a:t>Required members to undertake efforts to publicize and campaign against the hiring of cheap foreign labor</a:t>
            </a:r>
          </a:p>
          <a:p>
            <a:r>
              <a:rPr lang="en-US" sz="2400" dirty="0" smtClean="0"/>
              <a:t>Mandated that members patronize only “American” businesses </a:t>
            </a:r>
          </a:p>
          <a:p>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44</a:t>
            </a:fld>
            <a:endParaRPr lang="en-US"/>
          </a:p>
        </p:txBody>
      </p:sp>
      <p:pic>
        <p:nvPicPr>
          <p:cNvPr id="7" name="Picture 6" descr="Image resul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638800"/>
            <a:ext cx="1600200" cy="12192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FROM THE OUAM CONSTITUTION</a:t>
            </a:r>
            <a:endParaRPr lang="en-US" sz="2400" dirty="0"/>
          </a:p>
        </p:txBody>
      </p:sp>
      <p:sp>
        <p:nvSpPr>
          <p:cNvPr id="3" name="Content Placeholder 2"/>
          <p:cNvSpPr>
            <a:spLocks noGrp="1"/>
          </p:cNvSpPr>
          <p:nvPr>
            <p:ph idx="1"/>
          </p:nvPr>
        </p:nvSpPr>
        <p:spPr/>
        <p:txBody>
          <a:bodyPr/>
          <a:lstStyle/>
          <a:p>
            <a:pPr>
              <a:buNone/>
            </a:pPr>
            <a:r>
              <a:rPr lang="en-US" sz="2400" dirty="0" smtClean="0"/>
              <a:t>	From the Order of United American Mechanics Constitution preamble</a:t>
            </a:r>
          </a:p>
          <a:p>
            <a:pPr>
              <a:buNone/>
            </a:pPr>
            <a:endParaRPr lang="en-US" sz="2400" dirty="0" smtClean="0"/>
          </a:p>
          <a:p>
            <a:pPr>
              <a:buNone/>
            </a:pPr>
            <a:r>
              <a:rPr lang="en-US" sz="2400" dirty="0" smtClean="0"/>
              <a:t>	</a:t>
            </a:r>
            <a:r>
              <a:rPr lang="en-US" sz="2000" i="1" dirty="0" smtClean="0"/>
              <a:t>We, the undersigned American born citizens, having for years, and more particularly of late, felt the peculiar disadvantages under which we are placed from foreign competition and foreign combinations, and believing from past experience and present appearances of the future, that instead of the evil abating, there is a strong probability if not certainty of its increasing, therefore we feel ourselves bound to provide for our own protection by </a:t>
            </a:r>
            <a:r>
              <a:rPr lang="en-US" sz="2000" b="1" i="1" dirty="0" smtClean="0"/>
              <a:t>forming ourselves into an association to advance such objects and carry out such principles as shall best promote the interest, elevate the character and secure the happiness of the body of American born citizens…..”</a:t>
            </a:r>
            <a:endParaRPr lang="en-US" sz="2400" b="1"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KNOW NOTHING PARTY</a:t>
            </a:r>
            <a:endParaRPr lang="en-US" sz="2400" dirty="0"/>
          </a:p>
        </p:txBody>
      </p:sp>
      <p:sp>
        <p:nvSpPr>
          <p:cNvPr id="3" name="Content Placeholder 2"/>
          <p:cNvSpPr>
            <a:spLocks noGrp="1"/>
          </p:cNvSpPr>
          <p:nvPr>
            <p:ph idx="1"/>
          </p:nvPr>
        </p:nvSpPr>
        <p:spPr/>
        <p:txBody>
          <a:bodyPr/>
          <a:lstStyle/>
          <a:p>
            <a:pPr>
              <a:buNone/>
            </a:pPr>
            <a:r>
              <a:rPr lang="en-US" sz="2400" dirty="0" smtClean="0"/>
              <a:t>	With the splintering and disintegration of the Whig Party over the issue of slavery, the Know Nothings seemed to fill the vacuum, leveraging economic concerns over immigration as a major part of their platform. The Know Nothings displayed three </a:t>
            </a:r>
            <a:r>
              <a:rPr lang="en-US" sz="2400" dirty="0" err="1" smtClean="0"/>
              <a:t>nativist</a:t>
            </a:r>
            <a:r>
              <a:rPr lang="en-US" sz="2400" dirty="0" smtClean="0"/>
              <a:t> characteristics:</a:t>
            </a:r>
          </a:p>
          <a:p>
            <a:r>
              <a:rPr lang="en-US" sz="2400" dirty="0" smtClean="0"/>
              <a:t>The embrace of nationalism</a:t>
            </a:r>
          </a:p>
          <a:p>
            <a:r>
              <a:rPr lang="en-US" sz="2400" dirty="0" smtClean="0"/>
              <a:t>Religious discrimination (Protestants v. Catholics)</a:t>
            </a:r>
          </a:p>
          <a:p>
            <a:r>
              <a:rPr lang="en-US" sz="2400" dirty="0" smtClean="0"/>
              <a:t>A working-class identity</a:t>
            </a:r>
          </a:p>
          <a:p>
            <a:pPr>
              <a:buNone/>
            </a:pPr>
            <a:r>
              <a:rPr lang="en-US" sz="2400" dirty="0" smtClean="0"/>
              <a:t>					</a:t>
            </a:r>
            <a:r>
              <a:rPr lang="en-US" sz="2000" dirty="0" smtClean="0"/>
              <a:t>Christopher Phillips                                                  				Professor of History                             			             University of Cincinnati</a:t>
            </a:r>
            <a:endParaRPr lang="en-US" sz="20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FORMAL ORGANIZATION AND AFFILIATION</a:t>
            </a:r>
            <a:endParaRPr lang="en-US" sz="2400" dirty="0"/>
          </a:p>
        </p:txBody>
      </p:sp>
      <p:sp>
        <p:nvSpPr>
          <p:cNvPr id="3" name="Content Placeholder 2"/>
          <p:cNvSpPr>
            <a:spLocks noGrp="1"/>
          </p:cNvSpPr>
          <p:nvPr>
            <p:ph idx="1"/>
          </p:nvPr>
        </p:nvSpPr>
        <p:spPr>
          <a:xfrm>
            <a:off x="685800" y="1295400"/>
            <a:ext cx="8001000" cy="4830763"/>
          </a:xfrm>
        </p:spPr>
        <p:txBody>
          <a:bodyPr/>
          <a:lstStyle/>
          <a:p>
            <a:pPr>
              <a:buNone/>
            </a:pPr>
            <a:r>
              <a:rPr lang="en-US" sz="2400" dirty="0" smtClean="0"/>
              <a:t>	In 1849-50, the Order of the Star Spangled Banner was organized by Charles B. Allen in New York City and established, as membership criteria, that a man be</a:t>
            </a:r>
          </a:p>
          <a:p>
            <a:r>
              <a:rPr lang="en-US" sz="2400" dirty="0" smtClean="0"/>
              <a:t>At least twenty-one years of age</a:t>
            </a:r>
          </a:p>
          <a:p>
            <a:r>
              <a:rPr lang="en-US" sz="2400" dirty="0" smtClean="0"/>
              <a:t>A believer in God</a:t>
            </a:r>
          </a:p>
          <a:p>
            <a:r>
              <a:rPr lang="en-US" sz="2400" dirty="0" smtClean="0"/>
              <a:t>A Protestant</a:t>
            </a:r>
          </a:p>
          <a:p>
            <a:r>
              <a:rPr lang="en-US" sz="2400" dirty="0" smtClean="0"/>
              <a:t>Willing to obey the dictates of the order without question</a:t>
            </a:r>
          </a:p>
          <a:p>
            <a:endParaRPr lang="en-US" sz="2400" dirty="0" smtClean="0"/>
          </a:p>
          <a:p>
            <a:pPr>
              <a:buNone/>
            </a:pPr>
            <a:r>
              <a:rPr lang="en-US" sz="2400" dirty="0" smtClean="0"/>
              <a:t>	When asked about the secret society, members   replied they </a:t>
            </a:r>
            <a:r>
              <a:rPr lang="en-US" sz="2400" i="1" dirty="0" smtClean="0"/>
              <a:t>“know nothing” </a:t>
            </a:r>
            <a:r>
              <a:rPr lang="en-US" sz="2400" dirty="0" smtClean="0"/>
              <a:t>and became known           as Know Nothings</a:t>
            </a:r>
          </a:p>
          <a:p>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47</a:t>
            </a:fld>
            <a:endParaRPr lang="en-US"/>
          </a:p>
        </p:txBody>
      </p:sp>
      <p:pic>
        <p:nvPicPr>
          <p:cNvPr id="7" name="Picture 6" descr="File:Young Ireland in Business for Himself - Punch (22 August 184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5410200"/>
            <a:ext cx="1295400" cy="14478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AN OFT-REPEATED THEME</a:t>
            </a:r>
            <a:endParaRPr lang="en-US" sz="2400" dirty="0"/>
          </a:p>
        </p:txBody>
      </p:sp>
      <p:sp>
        <p:nvSpPr>
          <p:cNvPr id="3" name="Content Placeholder 2"/>
          <p:cNvSpPr>
            <a:spLocks noGrp="1"/>
          </p:cNvSpPr>
          <p:nvPr>
            <p:ph idx="1"/>
          </p:nvPr>
        </p:nvSpPr>
        <p:spPr/>
        <p:txBody>
          <a:bodyPr/>
          <a:lstStyle/>
          <a:p>
            <a:pPr>
              <a:buNone/>
            </a:pPr>
            <a:endParaRPr lang="en-US" sz="2400" dirty="0" smtClean="0"/>
          </a:p>
          <a:p>
            <a:pPr>
              <a:buNone/>
            </a:pPr>
            <a:endParaRPr lang="en-US" sz="2400" dirty="0" smtClean="0"/>
          </a:p>
          <a:p>
            <a:pPr algn="ctr">
              <a:buNone/>
            </a:pPr>
            <a:r>
              <a:rPr lang="en-US" sz="2400" i="1" dirty="0" smtClean="0"/>
              <a:t>“Americans must rule America”</a:t>
            </a:r>
          </a:p>
          <a:p>
            <a:pPr algn="ctr">
              <a:buNone/>
            </a:pPr>
            <a:endParaRPr lang="en-US" sz="2400" dirty="0" smtClean="0"/>
          </a:p>
          <a:p>
            <a:pPr algn="ctr">
              <a:buNone/>
            </a:pPr>
            <a:endParaRPr lang="en-US" sz="2400" dirty="0" smtClean="0"/>
          </a:p>
          <a:p>
            <a:pPr algn="ctr">
              <a:buNone/>
            </a:pPr>
            <a:r>
              <a:rPr lang="en-US" sz="2000" dirty="0" smtClean="0"/>
              <a:t>             Millard Fillmore </a:t>
            </a:r>
          </a:p>
          <a:p>
            <a:pPr>
              <a:buNone/>
            </a:pPr>
            <a:r>
              <a:rPr lang="en-US" sz="2000" dirty="0" smtClean="0"/>
              <a:t>				           - President (1850-1853) 				                        - American Party Presidential 				             nominee (1856)</a:t>
            </a:r>
            <a:endParaRPr lang="en-US" sz="20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48</a:t>
            </a:fld>
            <a:endParaRPr lang="en-US"/>
          </a:p>
        </p:txBody>
      </p:sp>
      <p:pic>
        <p:nvPicPr>
          <p:cNvPr id="7" name="Picture 6" descr="Image result for Millard Fillmo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257800"/>
            <a:ext cx="1524000" cy="16002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CIVIL WAR INTERVENES…</a:t>
            </a:r>
            <a:endParaRPr lang="en-US" sz="2400" dirty="0"/>
          </a:p>
        </p:txBody>
      </p:sp>
      <p:sp>
        <p:nvSpPr>
          <p:cNvPr id="3" name="Content Placeholder 2"/>
          <p:cNvSpPr>
            <a:spLocks noGrp="1"/>
          </p:cNvSpPr>
          <p:nvPr>
            <p:ph idx="1"/>
          </p:nvPr>
        </p:nvSpPr>
        <p:spPr/>
        <p:txBody>
          <a:bodyPr/>
          <a:lstStyle/>
          <a:p>
            <a:pPr>
              <a:buNone/>
            </a:pPr>
            <a:r>
              <a:rPr lang="en-US" sz="2400" dirty="0" smtClean="0"/>
              <a:t>	At the same time the mid-century influx of immigrants was causing tension in northeastern cities, slavery was dividing the nation on regional lines. Following the 1860 election of Abraham Lincoln, </a:t>
            </a:r>
          </a:p>
          <a:p>
            <a:r>
              <a:rPr lang="en-US" sz="2400" dirty="0" smtClean="0"/>
              <a:t>Over 140,000 Irish enlisted in the Union army during the Civil War</a:t>
            </a:r>
          </a:p>
          <a:p>
            <a:r>
              <a:rPr lang="en-US" sz="2400" dirty="0" smtClean="0"/>
              <a:t>Some 177,000 troops who were born in Germany joined the Union Army</a:t>
            </a:r>
          </a:p>
          <a:p>
            <a:r>
              <a:rPr lang="en-US" sz="2400" dirty="0" smtClean="0"/>
              <a:t>Many Germans could see the parallels between slavery and serfdom in the old fatherland</a:t>
            </a:r>
          </a:p>
          <a:p>
            <a:r>
              <a:rPr lang="en-US" sz="2400" dirty="0" smtClean="0"/>
              <a:t>Roughly 45% of all German Americans                     who fought for the Union had been born                       in Europe</a:t>
            </a:r>
          </a:p>
          <a:p>
            <a:endParaRPr lang="en-US" sz="2400" dirty="0" smtClean="0"/>
          </a:p>
        </p:txBody>
      </p:sp>
      <p:sp>
        <p:nvSpPr>
          <p:cNvPr id="6" name="Slide Number Placeholder 5"/>
          <p:cNvSpPr>
            <a:spLocks noGrp="1"/>
          </p:cNvSpPr>
          <p:nvPr>
            <p:ph type="sldNum" sz="quarter" idx="12"/>
          </p:nvPr>
        </p:nvSpPr>
        <p:spPr/>
        <p:txBody>
          <a:bodyPr/>
          <a:lstStyle/>
          <a:p>
            <a:fld id="{7BAA72CC-8EA3-4AB4-B81A-5CDF1310E7AD}" type="slidenum">
              <a:rPr lang="en-US" smtClean="0"/>
              <a:pPr/>
              <a:t>49</a:t>
            </a:fld>
            <a:endParaRPr lang="en-US"/>
          </a:p>
        </p:txBody>
      </p:sp>
      <p:pic>
        <p:nvPicPr>
          <p:cNvPr id="5" name="Picture 4" descr="https://longislandwins.com/wp-content/uploads/2011/06/20110617-soldier-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5715000"/>
            <a:ext cx="2209800" cy="1143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BECOMING AN “AMERICAN”</a:t>
            </a:r>
            <a:endParaRPr lang="en-US" sz="2400" dirty="0"/>
          </a:p>
        </p:txBody>
      </p:sp>
      <p:sp>
        <p:nvSpPr>
          <p:cNvPr id="3" name="Content Placeholder 2"/>
          <p:cNvSpPr>
            <a:spLocks noGrp="1"/>
          </p:cNvSpPr>
          <p:nvPr>
            <p:ph idx="1"/>
          </p:nvPr>
        </p:nvSpPr>
        <p:spPr/>
        <p:txBody>
          <a:bodyPr/>
          <a:lstStyle/>
          <a:p>
            <a:pPr>
              <a:buNone/>
            </a:pPr>
            <a:r>
              <a:rPr lang="en-US" sz="2400" dirty="0" smtClean="0"/>
              <a:t>	</a:t>
            </a:r>
          </a:p>
          <a:p>
            <a:pPr>
              <a:buNone/>
            </a:pPr>
            <a:r>
              <a:rPr lang="en-US" sz="2400" dirty="0" smtClean="0"/>
              <a:t>	The traditional “</a:t>
            </a:r>
            <a:r>
              <a:rPr lang="en-US" sz="2400" i="1" dirty="0" smtClean="0"/>
              <a:t>melting pot</a:t>
            </a:r>
            <a:r>
              <a:rPr lang="en-US" sz="2400" dirty="0" smtClean="0"/>
              <a:t>” notion, communicated the historically exceptional notion of American identity as one formed not by the accidents of blood, sect, or race, but by the unifying beliefs and political ideals enshrined in the Declaration of Independence and the Constitution: the notion of individual, inalienable human rights that transcend group identity. </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5</a:t>
            </a:fld>
            <a:endParaRPr lang="en-US" dirty="0"/>
          </a:p>
        </p:txBody>
      </p:sp>
      <p:pic>
        <p:nvPicPr>
          <p:cNvPr id="8" name="Picture 7" descr="Image result for images of ellis islan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876800"/>
            <a:ext cx="3276600" cy="19812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CONSCRIPTION ACT OF 1863</a:t>
            </a:r>
            <a:endParaRPr lang="en-US" sz="2400" dirty="0"/>
          </a:p>
        </p:txBody>
      </p:sp>
      <p:sp>
        <p:nvSpPr>
          <p:cNvPr id="3" name="Content Placeholder 2"/>
          <p:cNvSpPr>
            <a:spLocks noGrp="1"/>
          </p:cNvSpPr>
          <p:nvPr>
            <p:ph idx="1"/>
          </p:nvPr>
        </p:nvSpPr>
        <p:spPr/>
        <p:txBody>
          <a:bodyPr/>
          <a:lstStyle/>
          <a:p>
            <a:pPr>
              <a:buNone/>
            </a:pPr>
            <a:r>
              <a:rPr lang="en-US" sz="2400" dirty="0" smtClean="0"/>
              <a:t>	On March 3,1863, President Lincoln signed the Conscription Act  (Enrollment Act) of 1863 which enabled the military draft to be used on a federal scale for the first time. Already tense racial tensions were exacerbated by the terms of the Act as</a:t>
            </a:r>
          </a:p>
          <a:p>
            <a:r>
              <a:rPr lang="en-US" sz="2400" dirty="0" smtClean="0"/>
              <a:t>The Emancipation Proclamation allowed freed slaves to “volunteer” to fight, but Blacks were not drafted or forced to fight</a:t>
            </a:r>
          </a:p>
          <a:p>
            <a:r>
              <a:rPr lang="en-US" sz="2400" dirty="0" smtClean="0"/>
              <a:t>White men with money could bribe doctors for medical exemptions, legally hire a substitute, or pay for a commutation of a draft</a:t>
            </a:r>
          </a:p>
          <a:p>
            <a:r>
              <a:rPr lang="en-US" sz="2400" dirty="0" smtClean="0"/>
              <a:t>Lower-class workers could not afford to pay for deferments </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DRAFT RIOTS….</a:t>
            </a:r>
            <a:endParaRPr lang="en-US" sz="2400" dirty="0"/>
          </a:p>
        </p:txBody>
      </p:sp>
      <p:sp>
        <p:nvSpPr>
          <p:cNvPr id="3" name="Content Placeholder 2"/>
          <p:cNvSpPr>
            <a:spLocks noGrp="1"/>
          </p:cNvSpPr>
          <p:nvPr>
            <p:ph idx="1"/>
          </p:nvPr>
        </p:nvSpPr>
        <p:spPr/>
        <p:txBody>
          <a:bodyPr/>
          <a:lstStyle/>
          <a:p>
            <a:pPr>
              <a:buNone/>
            </a:pPr>
            <a:r>
              <a:rPr lang="en-US" sz="2400" dirty="0" smtClean="0"/>
              <a:t>	From their earliest arrival, the Irish competed with freed slaves for the most menial jobs and cheapest housing, and the Conscription Act added to the tension.</a:t>
            </a:r>
          </a:p>
          <a:p>
            <a:pPr>
              <a:buNone/>
            </a:pPr>
            <a:endParaRPr lang="en-US" sz="2400" dirty="0" smtClean="0"/>
          </a:p>
          <a:p>
            <a:pPr>
              <a:buNone/>
            </a:pPr>
            <a:r>
              <a:rPr lang="en-US" sz="2400" dirty="0" smtClean="0"/>
              <a:t>	Several cities suffered draft riots, beginning June 11, 1863 in New York City when an angry mob murdered more than 100 people. The mob</a:t>
            </a:r>
          </a:p>
          <a:p>
            <a:r>
              <a:rPr lang="en-US" sz="2400" dirty="0" smtClean="0"/>
              <a:t>Burned down a draft office</a:t>
            </a:r>
          </a:p>
          <a:p>
            <a:r>
              <a:rPr lang="en-US" sz="2400" dirty="0" smtClean="0"/>
              <a:t>Attacked police officers and well-dressed               whites</a:t>
            </a:r>
          </a:p>
          <a:p>
            <a:r>
              <a:rPr lang="en-US" sz="2400" dirty="0" smtClean="0"/>
              <a:t>Focused its attention on killing nearby blacks  </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51</a:t>
            </a:fld>
            <a:endParaRPr lang="en-US"/>
          </a:p>
        </p:txBody>
      </p:sp>
      <p:pic>
        <p:nvPicPr>
          <p:cNvPr id="7" name="Picture 6" descr="Page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267200"/>
            <a:ext cx="1676400" cy="25908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GERMAN IMMIGRANTS DIFFERED…</a:t>
            </a:r>
            <a:endParaRPr lang="en-US" sz="2400" dirty="0"/>
          </a:p>
        </p:txBody>
      </p:sp>
      <p:sp>
        <p:nvSpPr>
          <p:cNvPr id="3" name="Content Placeholder 2"/>
          <p:cNvSpPr>
            <a:spLocks noGrp="1"/>
          </p:cNvSpPr>
          <p:nvPr>
            <p:ph idx="1"/>
          </p:nvPr>
        </p:nvSpPr>
        <p:spPr/>
        <p:txBody>
          <a:bodyPr/>
          <a:lstStyle/>
          <a:p>
            <a:pPr>
              <a:buNone/>
            </a:pPr>
            <a:r>
              <a:rPr lang="en-US" sz="2400" dirty="0" smtClean="0"/>
              <a:t>	German immigrants were more difficult to stereotype that the Irish as they came from different socio-economic and religious backgrounds, including</a:t>
            </a:r>
          </a:p>
          <a:p>
            <a:r>
              <a:rPr lang="en-US" sz="2400" dirty="0" smtClean="0"/>
              <a:t>Roman Catholic</a:t>
            </a:r>
          </a:p>
          <a:p>
            <a:r>
              <a:rPr lang="en-US" sz="2400" dirty="0" smtClean="0"/>
              <a:t>Lutheran</a:t>
            </a:r>
          </a:p>
          <a:p>
            <a:pPr fontAlgn="t"/>
            <a:r>
              <a:rPr lang="en-US" sz="2400" dirty="0" smtClean="0"/>
              <a:t>Reformed (Protestant)</a:t>
            </a:r>
          </a:p>
          <a:p>
            <a:pPr fontAlgn="t"/>
            <a:r>
              <a:rPr lang="en-US" sz="2400" dirty="0" smtClean="0"/>
              <a:t>Jewish</a:t>
            </a:r>
          </a:p>
          <a:p>
            <a:pPr fontAlgn="t"/>
            <a:r>
              <a:rPr lang="en-US" sz="2400" dirty="0" smtClean="0"/>
              <a:t>Anti-clerical or Free-thinkers</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52</a:t>
            </a:fld>
            <a:endParaRPr lang="en-US"/>
          </a:p>
        </p:txBody>
      </p:sp>
      <p:pic>
        <p:nvPicPr>
          <p:cNvPr id="7" name="Picture 6" descr="Image resul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800600"/>
            <a:ext cx="3048000" cy="20574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 CONTRIBUTIONS TO THE WAR EFFORT</a:t>
            </a:r>
            <a:endParaRPr lang="en-US" sz="2400" dirty="0"/>
          </a:p>
        </p:txBody>
      </p:sp>
      <p:sp>
        <p:nvSpPr>
          <p:cNvPr id="3" name="Content Placeholder 2"/>
          <p:cNvSpPr>
            <a:spLocks noGrp="1"/>
          </p:cNvSpPr>
          <p:nvPr>
            <p:ph idx="1"/>
          </p:nvPr>
        </p:nvSpPr>
        <p:spPr/>
        <p:txBody>
          <a:bodyPr/>
          <a:lstStyle/>
          <a:p>
            <a:pPr>
              <a:buNone/>
            </a:pPr>
            <a:r>
              <a:rPr lang="en-US" sz="2400" dirty="0" smtClean="0"/>
              <a:t>	Many German Americans had been involved in the anti-slavery movement in the United States prior to the war.</a:t>
            </a:r>
          </a:p>
          <a:p>
            <a:r>
              <a:rPr lang="en-US" sz="2400" dirty="0" smtClean="0"/>
              <a:t>August </a:t>
            </a:r>
            <a:r>
              <a:rPr lang="en-US" sz="2400" dirty="0" err="1" smtClean="0"/>
              <a:t>Bondi</a:t>
            </a:r>
            <a:r>
              <a:rPr lang="en-US" sz="2400" dirty="0" smtClean="0"/>
              <a:t>, a German-born Jew, fought with John Brown during the Missouri-Kansas border wars</a:t>
            </a:r>
          </a:p>
          <a:p>
            <a:r>
              <a:rPr lang="en-US" sz="2400" dirty="0" smtClean="0"/>
              <a:t>Louis </a:t>
            </a:r>
            <a:r>
              <a:rPr lang="en-US" sz="2400" dirty="0" err="1" smtClean="0"/>
              <a:t>Blenker</a:t>
            </a:r>
            <a:r>
              <a:rPr lang="en-US" sz="2400" dirty="0" smtClean="0"/>
              <a:t>, who’d led troops in the German revolution of 1848,  organized the 8</a:t>
            </a:r>
            <a:r>
              <a:rPr lang="en-US" sz="2400" baseline="30000" dirty="0" smtClean="0"/>
              <a:t>th</a:t>
            </a:r>
            <a:r>
              <a:rPr lang="en-US" sz="2400" dirty="0" smtClean="0"/>
              <a:t> New York Volunteer Infantry Regiment when the Civil War began</a:t>
            </a:r>
          </a:p>
          <a:p>
            <a:endParaRPr lang="en-US" sz="2400" dirty="0" smtClean="0"/>
          </a:p>
          <a:p>
            <a:endParaRPr lang="en-US" sz="2400" dirty="0" smtClean="0"/>
          </a:p>
          <a:p>
            <a:endParaRPr lang="en-US" sz="2400" dirty="0" smtClean="0"/>
          </a:p>
          <a:p>
            <a:endParaRPr lang="en-US" sz="2400" dirty="0" smtClean="0"/>
          </a:p>
          <a:p>
            <a:r>
              <a:rPr lang="en-US" sz="2000" dirty="0" smtClean="0"/>
              <a:t>    August </a:t>
            </a:r>
            <a:r>
              <a:rPr lang="en-US" sz="2000" dirty="0" err="1" smtClean="0"/>
              <a:t>Bondi</a:t>
            </a:r>
            <a:r>
              <a:rPr lang="en-US" sz="2000" dirty="0" smtClean="0"/>
              <a:t>    			               Louis </a:t>
            </a:r>
            <a:r>
              <a:rPr lang="en-US" sz="2000" dirty="0" err="1" smtClean="0"/>
              <a:t>Blenker</a:t>
            </a:r>
            <a:endParaRPr lang="en-US" sz="2000" dirty="0" smtClean="0"/>
          </a:p>
          <a:p>
            <a:r>
              <a:rPr lang="en-US" sz="2400" dirty="0" smtClean="0"/>
              <a:t>   </a:t>
            </a:r>
            <a:endParaRPr lang="en-US" sz="2000" dirty="0" smtClean="0"/>
          </a:p>
          <a:p>
            <a:pPr>
              <a:buNone/>
            </a:pP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53</a:t>
            </a:fld>
            <a:endParaRPr lang="en-US"/>
          </a:p>
        </p:txBody>
      </p:sp>
      <p:pic>
        <p:nvPicPr>
          <p:cNvPr id="7" name="Picture 6" descr="Image resul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410200"/>
            <a:ext cx="990600" cy="1447800"/>
          </a:xfrm>
          <a:prstGeom prst="rect">
            <a:avLst/>
          </a:prstGeom>
          <a:noFill/>
          <a:ln>
            <a:noFill/>
          </a:ln>
        </p:spPr>
      </p:pic>
      <p:pic>
        <p:nvPicPr>
          <p:cNvPr id="8" name="Picture 7" descr="Image resul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5257800"/>
            <a:ext cx="1066800" cy="16002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ASSIMILATION</a:t>
            </a:r>
            <a:endParaRPr lang="en-US" sz="2400" dirty="0"/>
          </a:p>
        </p:txBody>
      </p:sp>
      <p:sp>
        <p:nvSpPr>
          <p:cNvPr id="3" name="Content Placeholder 2"/>
          <p:cNvSpPr>
            <a:spLocks noGrp="1"/>
          </p:cNvSpPr>
          <p:nvPr>
            <p:ph idx="1"/>
          </p:nvPr>
        </p:nvSpPr>
        <p:spPr/>
        <p:txBody>
          <a:bodyPr/>
          <a:lstStyle/>
          <a:p>
            <a:pPr>
              <a:buNone/>
            </a:pPr>
            <a:r>
              <a:rPr lang="en-US" sz="2400" dirty="0" smtClean="0"/>
              <a:t>	Although Germans did face discrimination, they were able to assimilate into mainstream American culture with less difficulty than the Irish. By 1900, Germans and German-Americans made up the largest single foreign group in</a:t>
            </a:r>
          </a:p>
          <a:p>
            <a:r>
              <a:rPr lang="en-US" sz="2400" dirty="0" smtClean="0"/>
              <a:t>Wisconsin</a:t>
            </a:r>
          </a:p>
          <a:p>
            <a:r>
              <a:rPr lang="en-US" sz="2400" dirty="0" smtClean="0"/>
              <a:t>California </a:t>
            </a:r>
          </a:p>
          <a:p>
            <a:r>
              <a:rPr lang="en-US" sz="2400" dirty="0" smtClean="0"/>
              <a:t>Kansas</a:t>
            </a:r>
          </a:p>
          <a:p>
            <a:r>
              <a:rPr lang="en-US" sz="2400" dirty="0" smtClean="0"/>
              <a:t>Missouri</a:t>
            </a:r>
          </a:p>
          <a:p>
            <a:r>
              <a:rPr lang="en-US" sz="2400" dirty="0" smtClean="0"/>
              <a:t>New Jersey</a:t>
            </a:r>
          </a:p>
          <a:p>
            <a:r>
              <a:rPr lang="en-US" sz="2400" dirty="0" smtClean="0"/>
              <a:t>New York</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IMPACT OF THE HOMESTEAD ACT OF 1862</a:t>
            </a:r>
            <a:endParaRPr lang="en-US" sz="2400" dirty="0"/>
          </a:p>
        </p:txBody>
      </p:sp>
      <p:sp>
        <p:nvSpPr>
          <p:cNvPr id="3" name="Content Placeholder 2"/>
          <p:cNvSpPr>
            <a:spLocks noGrp="1"/>
          </p:cNvSpPr>
          <p:nvPr>
            <p:ph idx="1"/>
          </p:nvPr>
        </p:nvSpPr>
        <p:spPr/>
        <p:txBody>
          <a:bodyPr/>
          <a:lstStyle/>
          <a:p>
            <a:pPr>
              <a:buNone/>
            </a:pPr>
            <a:r>
              <a:rPr lang="en-US" sz="2400" dirty="0" smtClean="0"/>
              <a:t>	In the midst of the Civil War, the Homestead Act of 1862 opened up millions of acres of federal lands to ownership, making available 160 acres of surveyed public lands for a minimal filing fee and after five years of continuous residence on the land, to</a:t>
            </a:r>
          </a:p>
          <a:p>
            <a:r>
              <a:rPr lang="en-US" sz="2400" dirty="0" smtClean="0"/>
              <a:t>Any adult who had never taken up arms against the U.S. government</a:t>
            </a:r>
          </a:p>
          <a:p>
            <a:r>
              <a:rPr lang="en-US" sz="2400" dirty="0" smtClean="0"/>
              <a:t>Women</a:t>
            </a:r>
          </a:p>
          <a:p>
            <a:r>
              <a:rPr lang="en-US" sz="2400" dirty="0" smtClean="0"/>
              <a:t>Immigrants</a:t>
            </a:r>
          </a:p>
          <a:p>
            <a:r>
              <a:rPr lang="en-US" sz="2400" dirty="0" smtClean="0"/>
              <a:t>Blacks (who were explicitly included in the 1866 version of the Act. Although rampant discrimination slowed Black gains, by 1900, one quarter of all Southern Black farmers owned their own farms).</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accent2"/>
                </a:solidFill>
              </a:rPr>
              <a:t>ON THE WEST COAST</a:t>
            </a:r>
            <a:endParaRPr lang="en-US" sz="2400" dirty="0">
              <a:solidFill>
                <a:schemeClr val="accent2"/>
              </a:solidFill>
            </a:endParaRPr>
          </a:p>
        </p:txBody>
      </p:sp>
      <p:sp>
        <p:nvSpPr>
          <p:cNvPr id="3" name="Content Placeholder 2"/>
          <p:cNvSpPr>
            <a:spLocks noGrp="1"/>
          </p:cNvSpPr>
          <p:nvPr>
            <p:ph idx="1"/>
          </p:nvPr>
        </p:nvSpPr>
        <p:spPr/>
        <p:txBody>
          <a:bodyPr/>
          <a:lstStyle/>
          <a:p>
            <a:pPr>
              <a:buNone/>
            </a:pPr>
            <a:r>
              <a:rPr lang="en-US" sz="2400" dirty="0" smtClean="0"/>
              <a:t>	The 1848 discovery of gold in California did not just result in mass migration to the western state, but also caused significant overseas immigration, including many Chinese, to get a piece of the “Gold Mountain.”</a:t>
            </a:r>
          </a:p>
          <a:p>
            <a:pPr>
              <a:buNone/>
            </a:pPr>
            <a:endParaRPr lang="en-US" sz="2400" dirty="0" smtClean="0"/>
          </a:p>
          <a:p>
            <a:pPr>
              <a:buNone/>
            </a:pPr>
            <a:r>
              <a:rPr lang="en-US" sz="2400" dirty="0" smtClean="0"/>
              <a:t>	The mid-19</a:t>
            </a:r>
            <a:r>
              <a:rPr lang="en-US" sz="2400" baseline="30000" dirty="0" smtClean="0"/>
              <a:t>th</a:t>
            </a:r>
            <a:r>
              <a:rPr lang="en-US" sz="2400" dirty="0" smtClean="0"/>
              <a:t> century found a significant immigration to the United States of Chinese male manual laborers who tended to work in</a:t>
            </a:r>
          </a:p>
          <a:p>
            <a:r>
              <a:rPr lang="en-US" sz="2400" dirty="0" smtClean="0"/>
              <a:t>Agriculture</a:t>
            </a:r>
          </a:p>
          <a:p>
            <a:r>
              <a:rPr lang="en-US" sz="2400" dirty="0" smtClean="0"/>
              <a:t>Mining</a:t>
            </a:r>
          </a:p>
          <a:p>
            <a:r>
              <a:rPr lang="en-US" sz="2400" dirty="0" smtClean="0"/>
              <a:t>Railroad construction</a:t>
            </a:r>
          </a:p>
          <a:p>
            <a:r>
              <a:rPr lang="en-US" sz="2400" dirty="0" smtClean="0"/>
              <a:t>Factory work, especially in the garment industry</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AS AN ASIDE, CHINESE LABORERS DON’T APPEAR IN THE PHOTOS OF THE MEETING OF THE TRANCONTINENTAL RAILROAD</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57</a:t>
            </a:fld>
            <a:endParaRPr lang="en-US"/>
          </a:p>
        </p:txBody>
      </p:sp>
      <p:pic>
        <p:nvPicPr>
          <p:cNvPr id="7" name="Content Placeholder 6" descr="This historic photograph captured the ceremony celebrating the completion of the transcontinental railroad, which united east and west coasts of this country by a land route for the first time; yet, the thousands of Chinese Americans who helped build the railroad were conspicuously absent. Photo credit: Wikipedia"/>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25724" y="2743041"/>
            <a:ext cx="3121152" cy="224028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 FAMILIAR PATTERN</a:t>
            </a:r>
            <a:endParaRPr lang="en-US" sz="2400" dirty="0"/>
          </a:p>
        </p:txBody>
      </p:sp>
      <p:sp>
        <p:nvSpPr>
          <p:cNvPr id="3" name="Content Placeholder 2"/>
          <p:cNvSpPr>
            <a:spLocks noGrp="1"/>
          </p:cNvSpPr>
          <p:nvPr>
            <p:ph idx="1"/>
          </p:nvPr>
        </p:nvSpPr>
        <p:spPr>
          <a:xfrm>
            <a:off x="685800" y="1295400"/>
            <a:ext cx="8001000" cy="4525963"/>
          </a:xfrm>
        </p:spPr>
        <p:txBody>
          <a:bodyPr/>
          <a:lstStyle/>
          <a:p>
            <a:pPr>
              <a:buNone/>
            </a:pPr>
            <a:r>
              <a:rPr lang="en-US" sz="2400" dirty="0" smtClean="0"/>
              <a:t>	Many of the Chinese immigrant laborers found themselves forced to take jobs that paid wages less than other non-immigrants because of</a:t>
            </a:r>
          </a:p>
          <a:p>
            <a:r>
              <a:rPr lang="en-US" sz="2400" dirty="0" smtClean="0"/>
              <a:t>The need to send money back to support families in China</a:t>
            </a:r>
          </a:p>
          <a:p>
            <a:r>
              <a:rPr lang="en-US" sz="2400" dirty="0" smtClean="0"/>
              <a:t>The obligation to repay loans to Chinese merchants who had paid for their passage to America</a:t>
            </a:r>
          </a:p>
          <a:p>
            <a:endParaRPr lang="en-US" sz="2400" dirty="0" smtClean="0"/>
          </a:p>
          <a:p>
            <a:pPr>
              <a:buNone/>
            </a:pPr>
            <a:r>
              <a:rPr lang="en-US" sz="2400" dirty="0" smtClean="0"/>
              <a:t>	As the number of immigrants increased,                     so did anti-Chinese sentiment,                            spurring economic and cultural tensions</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58</a:t>
            </a:fld>
            <a:endParaRPr lang="en-US"/>
          </a:p>
        </p:txBody>
      </p:sp>
      <p:pic>
        <p:nvPicPr>
          <p:cNvPr id="8" name="Picture 7" descr="https://thesocietypages.org/socimages/files/2008/07/ch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267200"/>
            <a:ext cx="2362200" cy="25908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 THE STEREOTYPING BEGINS…</a:t>
            </a:r>
            <a:endParaRPr lang="en-US" sz="2400" dirty="0"/>
          </a:p>
        </p:txBody>
      </p:sp>
      <p:sp>
        <p:nvSpPr>
          <p:cNvPr id="3" name="Content Placeholder 2"/>
          <p:cNvSpPr>
            <a:spLocks noGrp="1"/>
          </p:cNvSpPr>
          <p:nvPr>
            <p:ph idx="1"/>
          </p:nvPr>
        </p:nvSpPr>
        <p:spPr/>
        <p:txBody>
          <a:bodyPr/>
          <a:lstStyle/>
          <a:p>
            <a:pPr>
              <a:buNone/>
            </a:pPr>
            <a:r>
              <a:rPr lang="en-US" dirty="0" smtClean="0"/>
              <a:t>	</a:t>
            </a:r>
            <a:r>
              <a:rPr lang="en-US" sz="2400" dirty="0" smtClean="0"/>
              <a:t>As the anti-Chinese tensions began to rise, advocates of limiting Chinese immigration, noting that the Chinese tended to settle in their own neighborhoods or “Chinatowns”</a:t>
            </a:r>
          </a:p>
          <a:p>
            <a:r>
              <a:rPr lang="en-US" sz="2400" dirty="0" smtClean="0"/>
              <a:t>Described the Chinatowns as places where large numbers of men would gather to visit prostitutes, smoke opium, and gamble</a:t>
            </a:r>
          </a:p>
          <a:p>
            <a:r>
              <a:rPr lang="en-US" sz="2400" dirty="0" smtClean="0"/>
              <a:t>Argued that admitting the Chinese to America lowered the cultural and moral standards of the                 American society</a:t>
            </a:r>
            <a:endParaRPr lang="en-US"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59</a:t>
            </a:fld>
            <a:endParaRPr lang="en-US"/>
          </a:p>
        </p:txBody>
      </p:sp>
      <p:pic>
        <p:nvPicPr>
          <p:cNvPr id="7" name="Picture 6" descr="https://thesocietypages.org/socimages/files/2008/07/ch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029200"/>
            <a:ext cx="2438400" cy="1828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TRADITIONAL PRICE…</a:t>
            </a:r>
            <a:endParaRPr lang="en-US" sz="2400" dirty="0"/>
          </a:p>
        </p:txBody>
      </p:sp>
      <p:sp>
        <p:nvSpPr>
          <p:cNvPr id="3" name="Content Placeholder 2"/>
          <p:cNvSpPr>
            <a:spLocks noGrp="1"/>
          </p:cNvSpPr>
          <p:nvPr>
            <p:ph idx="1"/>
          </p:nvPr>
        </p:nvSpPr>
        <p:spPr/>
        <p:txBody>
          <a:bodyPr/>
          <a:lstStyle/>
          <a:p>
            <a:pPr>
              <a:buNone/>
            </a:pPr>
            <a:r>
              <a:rPr lang="en-US" sz="2400" dirty="0" smtClean="0"/>
              <a:t>	The process of assimilation also entailed costs and sacrifice. Having voted with his or her feet for the preference of America, the immigrant was required, in order to become American, to learn those things that identified one as an American, including </a:t>
            </a:r>
          </a:p>
          <a:p>
            <a:r>
              <a:rPr lang="en-US" sz="2400" dirty="0" smtClean="0"/>
              <a:t>Language</a:t>
            </a:r>
          </a:p>
          <a:p>
            <a:r>
              <a:rPr lang="en-US" sz="2400" dirty="0" smtClean="0"/>
              <a:t>History</a:t>
            </a:r>
          </a:p>
          <a:p>
            <a:r>
              <a:rPr lang="en-US" sz="2400" dirty="0" smtClean="0"/>
              <a:t>Political principles</a:t>
            </a:r>
          </a:p>
          <a:p>
            <a:r>
              <a:rPr lang="en-US" sz="2400" dirty="0" smtClean="0"/>
              <a:t>Civic customs </a:t>
            </a:r>
          </a:p>
          <a:p>
            <a:pPr>
              <a:buNone/>
            </a:pP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6</a:t>
            </a:fld>
            <a:endParaRPr lang="en-US" dirty="0"/>
          </a:p>
        </p:txBody>
      </p:sp>
      <p:pic>
        <p:nvPicPr>
          <p:cNvPr id="7" name="Picture 6" descr="Image result for images for assimilation into Americ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876800"/>
            <a:ext cx="2819400" cy="19812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AS THE YEARS PASSED…</a:t>
            </a:r>
            <a:endParaRPr lang="en-US" sz="2400" dirty="0"/>
          </a:p>
        </p:txBody>
      </p:sp>
      <p:sp>
        <p:nvSpPr>
          <p:cNvPr id="3" name="Content Placeholder 2"/>
          <p:cNvSpPr>
            <a:spLocks noGrp="1"/>
          </p:cNvSpPr>
          <p:nvPr>
            <p:ph idx="1"/>
          </p:nvPr>
        </p:nvSpPr>
        <p:spPr>
          <a:xfrm>
            <a:off x="685800" y="1371600"/>
            <a:ext cx="8001000" cy="4525963"/>
          </a:xfrm>
        </p:spPr>
        <p:txBody>
          <a:bodyPr/>
          <a:lstStyle/>
          <a:p>
            <a:pPr>
              <a:buNone/>
            </a:pPr>
            <a:r>
              <a:rPr lang="en-US" sz="2400" dirty="0" smtClean="0"/>
              <a:t>	As western states began to attract immigrants from varied backgrounds,</a:t>
            </a:r>
          </a:p>
          <a:p>
            <a:r>
              <a:rPr lang="en-US" sz="2400" dirty="0" smtClean="0"/>
              <a:t>Irish Americans targeted violence against Chinese workers, driving them out of smaller towns</a:t>
            </a:r>
          </a:p>
          <a:p>
            <a:r>
              <a:rPr lang="en-US" sz="2400" dirty="0" smtClean="0"/>
              <a:t>Having received a number of migrants from eastern states experiencing depression-led job losses in the 1870s, San Francisco hosted a rally July 23, 1877 rally which was interrupted by a procession which ended in two days of riots directed at Chinatown </a:t>
            </a:r>
          </a:p>
          <a:p>
            <a:r>
              <a:rPr lang="en-US" sz="2400" dirty="0" smtClean="0"/>
              <a:t>An Irish wagon-driver, Denis Kearney,                      started the Workingmen's Trade and                       Labor Union of San Francisco, which                      used the slogan "The Chinamen Must Go!”</a:t>
            </a:r>
          </a:p>
          <a:p>
            <a:pPr>
              <a:buNone/>
            </a:pPr>
            <a:r>
              <a:rPr lang="en-US" sz="2000" dirty="0" smtClean="0"/>
              <a:t>						            Denis Kearney</a:t>
            </a:r>
            <a:endParaRPr lang="en-US" sz="20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60</a:t>
            </a:fld>
            <a:endParaRPr lang="en-US"/>
          </a:p>
        </p:txBody>
      </p:sp>
      <p:pic>
        <p:nvPicPr>
          <p:cNvPr id="7" name="Picture 6" descr="https://upload.wikimedia.org/wikipedia/commons/2/24/Dennis_Kearne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5257800"/>
            <a:ext cx="1219200" cy="16002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CHINESE EXCLUSION ACT</a:t>
            </a:r>
            <a:endParaRPr lang="en-US" sz="2400" b="1" dirty="0"/>
          </a:p>
        </p:txBody>
      </p:sp>
      <p:sp>
        <p:nvSpPr>
          <p:cNvPr id="3" name="Content Placeholder 2"/>
          <p:cNvSpPr>
            <a:spLocks noGrp="1"/>
          </p:cNvSpPr>
          <p:nvPr>
            <p:ph idx="1"/>
          </p:nvPr>
        </p:nvSpPr>
        <p:spPr/>
        <p:txBody>
          <a:bodyPr/>
          <a:lstStyle/>
          <a:p>
            <a:pPr marL="0" indent="0">
              <a:buNone/>
            </a:pPr>
            <a:r>
              <a:rPr lang="en-US" sz="2400" dirty="0" smtClean="0"/>
              <a:t>Driven </a:t>
            </a:r>
            <a:r>
              <a:rPr lang="en-US" sz="2400" dirty="0"/>
              <a:t>largely by growing western resentment of Chinese labor competition, on May 5, 1882, Congress approved the Chinese Exclusion Act which</a:t>
            </a:r>
          </a:p>
          <a:p>
            <a:r>
              <a:rPr lang="en-US" sz="2400" dirty="0" smtClean="0"/>
              <a:t>Suspended Chinese immigration of laborers (skilled and unskilled laborers and Chinese employed in mining) for ten years</a:t>
            </a:r>
          </a:p>
          <a:p>
            <a:r>
              <a:rPr lang="en-US" sz="2400" dirty="0" smtClean="0"/>
              <a:t>Required any Chinese who left the United States to obtain certifications for reentry</a:t>
            </a:r>
            <a:endParaRPr lang="en-US" sz="2400" dirty="0"/>
          </a:p>
          <a:p>
            <a:r>
              <a:rPr lang="en-US" sz="2400" dirty="0"/>
              <a:t>Prevented Chinese (and later other Asian) immigrants from becoming naturalized citizens</a:t>
            </a:r>
          </a:p>
          <a:p>
            <a:r>
              <a:rPr lang="en-US" sz="2400" dirty="0"/>
              <a:t>Prohibited Chinese children born in the United States </a:t>
            </a:r>
            <a:r>
              <a:rPr lang="en-US" sz="2400" dirty="0" smtClean="0"/>
              <a:t>from </a:t>
            </a:r>
            <a:r>
              <a:rPr lang="en-US" sz="2400" dirty="0"/>
              <a:t>becoming citizens</a:t>
            </a:r>
            <a:r>
              <a:rPr lang="en-US" dirty="0">
                <a:solidFill>
                  <a:srgbClr val="FF0000"/>
                </a:solidFill>
              </a:rPr>
              <a:t>*</a:t>
            </a:r>
          </a:p>
          <a:p>
            <a:endParaRPr lang="en-US" sz="2400" dirty="0"/>
          </a:p>
        </p:txBody>
      </p:sp>
      <p:sp>
        <p:nvSpPr>
          <p:cNvPr id="6" name="Slide Number Placeholder 5"/>
          <p:cNvSpPr>
            <a:spLocks noGrp="1"/>
          </p:cNvSpPr>
          <p:nvPr>
            <p:ph type="sldNum" sz="quarter" idx="12"/>
          </p:nvPr>
        </p:nvSpPr>
        <p:spPr/>
        <p:txBody>
          <a:bodyPr/>
          <a:lstStyle/>
          <a:p>
            <a:fld id="{6B9BDE9A-5E7B-4669-8A22-E9AB2C171D87}" type="slidenum">
              <a:rPr lang="en-US" altLang="en-US" smtClean="0"/>
              <a:pPr/>
              <a:t>61</a:t>
            </a:fld>
            <a:endParaRPr lang="en-US" altLang="en-US"/>
          </a:p>
        </p:txBody>
      </p:sp>
    </p:spTree>
    <p:extLst>
      <p:ext uri="{BB962C8B-B14F-4D97-AF65-F5344CB8AC3E}">
        <p14:creationId xmlns:p14="http://schemas.microsoft.com/office/powerpoint/2010/main" val="13036764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THE “LAW OF THE SOIL”</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endParaRPr lang="en-US" sz="2400" dirty="0"/>
          </a:p>
          <a:p>
            <a:pPr marL="0" indent="0">
              <a:buNone/>
            </a:pPr>
            <a:r>
              <a:rPr lang="en-US" sz="2400" dirty="0" smtClean="0"/>
              <a:t>The Fourteenth Amendment employs the principle of “</a:t>
            </a:r>
            <a:r>
              <a:rPr lang="en-US" sz="2400" b="1" i="1" dirty="0" smtClean="0"/>
              <a:t>jus soli</a:t>
            </a:r>
            <a:r>
              <a:rPr lang="en-US" sz="2400" dirty="0" smtClean="0"/>
              <a:t>,”  the “</a:t>
            </a:r>
            <a:r>
              <a:rPr lang="en-US" sz="2400" i="1" dirty="0" smtClean="0"/>
              <a:t>law of the soil</a:t>
            </a:r>
            <a:r>
              <a:rPr lang="en-US" sz="2400" dirty="0" smtClean="0"/>
              <a:t>” or the “</a:t>
            </a:r>
            <a:r>
              <a:rPr lang="en-US" sz="2400" i="1" dirty="0" smtClean="0"/>
              <a:t>right of birthplace</a:t>
            </a:r>
            <a:r>
              <a:rPr lang="en-US" sz="2400" dirty="0" smtClean="0"/>
              <a:t>.”</a:t>
            </a:r>
          </a:p>
          <a:p>
            <a:pPr>
              <a:buNone/>
            </a:pPr>
            <a:r>
              <a:rPr lang="en-US" sz="2400" dirty="0" smtClean="0"/>
              <a:t>	</a:t>
            </a:r>
            <a:r>
              <a:rPr lang="en-US" sz="2400" b="0" i="1" dirty="0" smtClean="0"/>
              <a:t>Any child born in the United States is a citizen of the United States </a:t>
            </a:r>
            <a:r>
              <a:rPr lang="en-US" sz="2400" b="1" i="1" dirty="0" smtClean="0"/>
              <a:t>even if the child’s parents are not citizens</a:t>
            </a:r>
            <a:endParaRPr lang="en-US" sz="2400" dirty="0"/>
          </a:p>
        </p:txBody>
      </p:sp>
      <p:sp>
        <p:nvSpPr>
          <p:cNvPr id="6" name="Slide Number Placeholder 5"/>
          <p:cNvSpPr>
            <a:spLocks noGrp="1"/>
          </p:cNvSpPr>
          <p:nvPr>
            <p:ph type="sldNum" sz="quarter" idx="12"/>
          </p:nvPr>
        </p:nvSpPr>
        <p:spPr/>
        <p:txBody>
          <a:bodyPr/>
          <a:lstStyle/>
          <a:p>
            <a:fld id="{4B31FDB3-ECBD-43AA-8F2E-8767A9BA03A8}" type="slidenum">
              <a:rPr lang="en-US" altLang="en-US" smtClean="0"/>
              <a:pPr/>
              <a:t>62</a:t>
            </a:fld>
            <a:endParaRPr lang="en-US" altLang="en-US"/>
          </a:p>
        </p:txBody>
      </p:sp>
      <p:pic>
        <p:nvPicPr>
          <p:cNvPr id="5" name="Picture 4" descr="Image result for Fourteenth Amend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4915535"/>
            <a:ext cx="5943600" cy="1942465"/>
          </a:xfrm>
          <a:prstGeom prst="rect">
            <a:avLst/>
          </a:prstGeom>
          <a:noFill/>
          <a:ln>
            <a:noFill/>
          </a:ln>
        </p:spPr>
      </p:pic>
    </p:spTree>
    <p:extLst>
      <p:ext uri="{BB962C8B-B14F-4D97-AF65-F5344CB8AC3E}">
        <p14:creationId xmlns:p14="http://schemas.microsoft.com/office/powerpoint/2010/main" val="3282423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rgbClr val="FF0000"/>
                </a:solidFill>
              </a:rPr>
              <a:t>*</a:t>
            </a:r>
            <a:r>
              <a:rPr lang="en-US" sz="2400" b="1" dirty="0"/>
              <a:t>WHAT ABOUT THE </a:t>
            </a:r>
            <a:r>
              <a:rPr lang="en-US" sz="2400" b="1" dirty="0" smtClean="0"/>
              <a:t>14</a:t>
            </a:r>
            <a:r>
              <a:rPr lang="en-US" sz="2400" b="1" baseline="30000" dirty="0" smtClean="0"/>
              <a:t>TH</a:t>
            </a:r>
            <a:r>
              <a:rPr lang="en-US" sz="2400" b="1" dirty="0" smtClean="0"/>
              <a:t> </a:t>
            </a:r>
            <a:r>
              <a:rPr lang="en-US" sz="2400" b="1" dirty="0"/>
              <a:t>AMENDMENT?</a:t>
            </a:r>
          </a:p>
        </p:txBody>
      </p:sp>
      <p:sp>
        <p:nvSpPr>
          <p:cNvPr id="3" name="Content Placeholder 2"/>
          <p:cNvSpPr>
            <a:spLocks noGrp="1"/>
          </p:cNvSpPr>
          <p:nvPr>
            <p:ph idx="1"/>
          </p:nvPr>
        </p:nvSpPr>
        <p:spPr/>
        <p:txBody>
          <a:bodyPr/>
          <a:lstStyle/>
          <a:p>
            <a:endParaRPr lang="en-US" sz="2400" dirty="0" smtClean="0"/>
          </a:p>
          <a:p>
            <a:endParaRPr lang="en-US" sz="2400" dirty="0"/>
          </a:p>
          <a:p>
            <a:pPr marL="0" indent="0">
              <a:buNone/>
            </a:pPr>
            <a:r>
              <a:rPr lang="en-US" sz="2400" dirty="0" smtClean="0"/>
              <a:t>Children </a:t>
            </a:r>
            <a:r>
              <a:rPr lang="en-US" sz="2400" dirty="0"/>
              <a:t>of Chinese born in the United States were excluded </a:t>
            </a:r>
            <a:r>
              <a:rPr lang="en-US" sz="2400" dirty="0" smtClean="0"/>
              <a:t> from citizenship until </a:t>
            </a:r>
            <a:r>
              <a:rPr lang="en-US" sz="2400" dirty="0"/>
              <a:t>the Supreme Court, in </a:t>
            </a:r>
            <a:r>
              <a:rPr lang="en-US" sz="2400" b="1" i="1" dirty="0"/>
              <a:t>United States v. Wong Kim Ark</a:t>
            </a:r>
            <a:r>
              <a:rPr lang="en-US" sz="2400" dirty="0"/>
              <a:t>, 169 U.S. 649 (1898) established their rights as citizens</a:t>
            </a:r>
            <a:r>
              <a:rPr lang="en-US" sz="2400" dirty="0" smtClean="0"/>
              <a:t>.</a:t>
            </a:r>
          </a:p>
          <a:p>
            <a:pPr marL="0" indent="0">
              <a:buNone/>
            </a:pPr>
            <a:endParaRPr lang="en-US" sz="2400" dirty="0" smtClean="0"/>
          </a:p>
          <a:p>
            <a:pPr marL="0" indent="0">
              <a:buNone/>
            </a:pPr>
            <a:endParaRPr lang="en-US" sz="2400" dirty="0"/>
          </a:p>
          <a:p>
            <a:endParaRPr lang="en-US" sz="2400" dirty="0"/>
          </a:p>
        </p:txBody>
      </p:sp>
      <p:sp>
        <p:nvSpPr>
          <p:cNvPr id="6" name="Slide Number Placeholder 5"/>
          <p:cNvSpPr>
            <a:spLocks noGrp="1"/>
          </p:cNvSpPr>
          <p:nvPr>
            <p:ph type="sldNum" sz="quarter" idx="12"/>
          </p:nvPr>
        </p:nvSpPr>
        <p:spPr/>
        <p:txBody>
          <a:bodyPr/>
          <a:lstStyle/>
          <a:p>
            <a:fld id="{6B9BDE9A-5E7B-4669-8A22-E9AB2C171D87}" type="slidenum">
              <a:rPr lang="en-US" altLang="en-US" smtClean="0"/>
              <a:pPr/>
              <a:t>63</a:t>
            </a:fld>
            <a:endParaRPr lang="en-US" altLang="en-US"/>
          </a:p>
        </p:txBody>
      </p:sp>
      <p:pic>
        <p:nvPicPr>
          <p:cNvPr id="5" name="Picture 4" descr="Image result for wong kim ar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5067300"/>
            <a:ext cx="1619250" cy="1790700"/>
          </a:xfrm>
          <a:prstGeom prst="rect">
            <a:avLst/>
          </a:prstGeom>
          <a:noFill/>
          <a:ln>
            <a:noFill/>
          </a:ln>
        </p:spPr>
      </p:pic>
    </p:spTree>
    <p:extLst>
      <p:ext uri="{BB962C8B-B14F-4D97-AF65-F5344CB8AC3E}">
        <p14:creationId xmlns:p14="http://schemas.microsoft.com/office/powerpoint/2010/main" val="30188223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a:t>SPECIFIC PROVISIONS OF THE </a:t>
            </a:r>
            <a:br>
              <a:rPr lang="en-US" sz="2400" b="1" dirty="0"/>
            </a:br>
            <a:r>
              <a:rPr lang="en-US" sz="2400" b="1" dirty="0"/>
              <a:t>CHINESE EXCLUSION ACT</a:t>
            </a:r>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smtClean="0"/>
              <a:t>The </a:t>
            </a:r>
            <a:r>
              <a:rPr lang="en-US" sz="2400" dirty="0"/>
              <a:t>Chinese Exclusion Act sought to impose restrictions on the ability of states to grant rights to Chinese, providing in Sec. 14</a:t>
            </a:r>
          </a:p>
          <a:p>
            <a:pPr marL="0" indent="0">
              <a:buNone/>
            </a:pPr>
            <a:endParaRPr lang="en-US" sz="2400" dirty="0"/>
          </a:p>
          <a:p>
            <a:pPr marL="0" indent="0">
              <a:buNone/>
            </a:pPr>
            <a:r>
              <a:rPr lang="en-US" sz="2400" i="1" dirty="0"/>
              <a:t>“That hereafter no State court or court of the United States shall admit Chinese to citizenship; and all laws in conflict with this act are hereby repealed.” </a:t>
            </a:r>
          </a:p>
          <a:p>
            <a:endParaRPr lang="en-US" sz="2400" dirty="0"/>
          </a:p>
        </p:txBody>
      </p:sp>
      <p:sp>
        <p:nvSpPr>
          <p:cNvPr id="6" name="Slide Number Placeholder 5"/>
          <p:cNvSpPr>
            <a:spLocks noGrp="1"/>
          </p:cNvSpPr>
          <p:nvPr>
            <p:ph type="sldNum" sz="quarter" idx="12"/>
          </p:nvPr>
        </p:nvSpPr>
        <p:spPr/>
        <p:txBody>
          <a:bodyPr/>
          <a:lstStyle/>
          <a:p>
            <a:fld id="{6B9BDE9A-5E7B-4669-8A22-E9AB2C171D87}" type="slidenum">
              <a:rPr lang="en-US" altLang="en-US" smtClean="0"/>
              <a:pPr/>
              <a:t>64</a:t>
            </a:fld>
            <a:endParaRPr lang="en-US" altLang="en-US"/>
          </a:p>
        </p:txBody>
      </p:sp>
    </p:spTree>
    <p:extLst>
      <p:ext uri="{BB962C8B-B14F-4D97-AF65-F5344CB8AC3E}">
        <p14:creationId xmlns:p14="http://schemas.microsoft.com/office/powerpoint/2010/main" val="42941149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2400" b="1" dirty="0"/>
              <a:t>PUBLIC ATTITUDE TOWARDS THE </a:t>
            </a:r>
            <a:br>
              <a:rPr lang="en-US" altLang="en-US" sz="2400" b="1" dirty="0"/>
            </a:br>
            <a:r>
              <a:rPr lang="en-US" altLang="en-US" sz="2400" b="1" dirty="0"/>
              <a:t>CHINESE EXCLUSION ACT </a:t>
            </a:r>
            <a:endParaRPr lang="en-US" sz="2400" b="1" dirty="0"/>
          </a:p>
        </p:txBody>
      </p:sp>
      <p:sp>
        <p:nvSpPr>
          <p:cNvPr id="3" name="Content Placeholder 2"/>
          <p:cNvSpPr>
            <a:spLocks noGrp="1"/>
          </p:cNvSpPr>
          <p:nvPr>
            <p:ph idx="1"/>
          </p:nvPr>
        </p:nvSpPr>
        <p:spPr/>
        <p:txBody>
          <a:bodyPr/>
          <a:lstStyle/>
          <a:p>
            <a:pPr marL="0" indent="0">
              <a:buNone/>
            </a:pPr>
            <a:r>
              <a:rPr lang="en-US" altLang="en-US" sz="2400" dirty="0"/>
              <a:t>Supporters of the Exclusion Act felt comfortable embracing their political leaders in celebrating </a:t>
            </a:r>
            <a:r>
              <a:rPr lang="en-US" altLang="en-US" sz="2400" dirty="0" smtClean="0"/>
              <a:t>possible </a:t>
            </a:r>
            <a:r>
              <a:rPr lang="en-US" altLang="en-US" sz="2400" dirty="0"/>
              <a:t>legislation as </a:t>
            </a:r>
            <a:r>
              <a:rPr lang="en-US" altLang="en-US" sz="2400" dirty="0" smtClean="0"/>
              <a:t>illustrated </a:t>
            </a:r>
            <a:r>
              <a:rPr lang="en-US" altLang="en-US" sz="2400" dirty="0"/>
              <a:t>by this poster including images of President Garfield and Vice President </a:t>
            </a:r>
            <a:r>
              <a:rPr lang="en-US" altLang="en-US" sz="2400" dirty="0" smtClean="0"/>
              <a:t>Arthur.</a:t>
            </a:r>
          </a:p>
          <a:p>
            <a:pPr marL="0" indent="0">
              <a:buNone/>
            </a:pPr>
            <a:endParaRPr lang="en-US" altLang="en-US" sz="2400" dirty="0" smtClean="0"/>
          </a:p>
          <a:p>
            <a:pPr marL="0" indent="0">
              <a:buNone/>
            </a:pPr>
            <a:r>
              <a:rPr lang="en-US" altLang="en-US" sz="2400" dirty="0" smtClean="0"/>
              <a:t>In 1882, by-then-President Arthur vetoed the first Exclusion Act which set a twenty-year suspension of immigration, but signed a second Act which set the term as ten years.</a:t>
            </a:r>
            <a:endParaRPr lang="en-US" altLang="en-US" sz="2400" dirty="0"/>
          </a:p>
          <a:p>
            <a:endParaRPr lang="en-US" sz="2400" dirty="0"/>
          </a:p>
          <a:p>
            <a:pPr marL="0" indent="0">
              <a:buNone/>
            </a:pPr>
            <a:endParaRPr lang="en-US" sz="2400" dirty="0"/>
          </a:p>
        </p:txBody>
      </p:sp>
      <p:sp>
        <p:nvSpPr>
          <p:cNvPr id="6" name="Slide Number Placeholder 5"/>
          <p:cNvSpPr>
            <a:spLocks noGrp="1"/>
          </p:cNvSpPr>
          <p:nvPr>
            <p:ph type="sldNum" sz="quarter" idx="12"/>
          </p:nvPr>
        </p:nvSpPr>
        <p:spPr/>
        <p:txBody>
          <a:bodyPr/>
          <a:lstStyle/>
          <a:p>
            <a:fld id="{6B9BDE9A-5E7B-4669-8A22-E9AB2C171D87}" type="slidenum">
              <a:rPr lang="en-US" altLang="en-US" smtClean="0"/>
              <a:pPr/>
              <a:t>65</a:t>
            </a:fld>
            <a:endParaRPr lang="en-US" altLang="en-US"/>
          </a:p>
        </p:txBody>
      </p:sp>
      <p:pic>
        <p:nvPicPr>
          <p:cNvPr id="7" name="Picture 6" descr="https://encrypted-tbn1.gstatic.com/images?q=tbn:ANd9GcRK0ee2LTS2DngHOBn9e91d-exS5nljLs23BqOEY5zro0sy_6NV">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0865" y="5146040"/>
            <a:ext cx="4763135" cy="1711960"/>
          </a:xfrm>
          <a:prstGeom prst="rect">
            <a:avLst/>
          </a:prstGeom>
          <a:noFill/>
          <a:ln>
            <a:noFill/>
          </a:ln>
        </p:spPr>
      </p:pic>
    </p:spTree>
    <p:extLst>
      <p:ext uri="{BB962C8B-B14F-4D97-AF65-F5344CB8AC3E}">
        <p14:creationId xmlns:p14="http://schemas.microsoft.com/office/powerpoint/2010/main" val="18852104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AFTER TEN YEARS…</a:t>
            </a:r>
            <a:endParaRPr lang="en-US" sz="2400" dirty="0"/>
          </a:p>
        </p:txBody>
      </p:sp>
      <p:sp>
        <p:nvSpPr>
          <p:cNvPr id="3" name="Content Placeholder 2"/>
          <p:cNvSpPr>
            <a:spLocks noGrp="1"/>
          </p:cNvSpPr>
          <p:nvPr>
            <p:ph idx="1"/>
          </p:nvPr>
        </p:nvSpPr>
        <p:spPr/>
        <p:txBody>
          <a:bodyPr/>
          <a:lstStyle/>
          <a:p>
            <a:pPr>
              <a:buNone/>
            </a:pPr>
            <a:r>
              <a:rPr lang="en-US" sz="2400" dirty="0" smtClean="0"/>
              <a:t>	In 1902, the Chinese Exclusion Act was extended an additional ten years by the Geary Act which was sponsored by and named for Congressman Thomas J. Geary. In addition to extending the terms of the Exclusion Act, the Geary Act</a:t>
            </a:r>
          </a:p>
          <a:p>
            <a:r>
              <a:rPr lang="en-US" sz="2400" dirty="0" smtClean="0"/>
              <a:t>Required that people of Chinese origin carry “certificates of residence” or face 1 year hard labor or deportation</a:t>
            </a:r>
          </a:p>
          <a:p>
            <a:r>
              <a:rPr lang="en-US" sz="2400" dirty="0" smtClean="0"/>
              <a:t>Barred persons of Chinese descent from “bearing witness” in court</a:t>
            </a:r>
          </a:p>
          <a:p>
            <a:r>
              <a:rPr lang="en-US" sz="2400" dirty="0" smtClean="0"/>
              <a:t>Excluded Chinese from receiving bail in habeas corpus proceedings</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MAGNUSON ACT (1943)</a:t>
            </a:r>
            <a:endParaRPr lang="en-US" sz="2400" dirty="0"/>
          </a:p>
        </p:txBody>
      </p:sp>
      <p:sp>
        <p:nvSpPr>
          <p:cNvPr id="3" name="Content Placeholder 2"/>
          <p:cNvSpPr>
            <a:spLocks noGrp="1"/>
          </p:cNvSpPr>
          <p:nvPr>
            <p:ph idx="1"/>
          </p:nvPr>
        </p:nvSpPr>
        <p:spPr>
          <a:xfrm>
            <a:off x="838200" y="1524000"/>
            <a:ext cx="8001000" cy="4525963"/>
          </a:xfrm>
        </p:spPr>
        <p:txBody>
          <a:bodyPr/>
          <a:lstStyle/>
          <a:p>
            <a:pPr>
              <a:buNone/>
            </a:pPr>
            <a:r>
              <a:rPr lang="en-US" sz="2400" dirty="0" smtClean="0"/>
              <a:t>	The terms of the Chinese Exclusion Act continued until, during the Second World War when China was allied with the United States in opposing the Axis powers, the Magnuson Act was signed into law on December 17, 1943 in the United States.</a:t>
            </a:r>
          </a:p>
          <a:p>
            <a:r>
              <a:rPr lang="en-US" sz="2400" dirty="0" smtClean="0"/>
              <a:t> It allowed Chinese immigration for the first time since the Chinese Exclusion Act of 1882</a:t>
            </a:r>
          </a:p>
          <a:p>
            <a:r>
              <a:rPr lang="en-US" sz="2400" dirty="0" smtClean="0"/>
              <a:t>It permitted some Chinese immigrants already residing in the country to become naturalized citizens</a:t>
            </a:r>
          </a:p>
          <a:p>
            <a:r>
              <a:rPr lang="en-US" sz="2400" dirty="0" smtClean="0"/>
              <a:t>The Magnuson Act provided for the continuation of the ban against the ownership of property and    businesses by ethnic Chinese. The ban continued    until the Magnuson Act was repealed in 1965</a:t>
            </a:r>
          </a:p>
          <a:p>
            <a:pPr>
              <a:buNone/>
            </a:pPr>
            <a:r>
              <a:rPr lang="en-US" sz="2000" dirty="0" smtClean="0"/>
              <a:t>						  Warren G. Magnuson</a:t>
            </a:r>
            <a:endParaRPr lang="en-US" sz="20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67</a:t>
            </a:fld>
            <a:endParaRPr lang="en-US" dirty="0"/>
          </a:p>
        </p:txBody>
      </p:sp>
      <p:pic>
        <p:nvPicPr>
          <p:cNvPr id="5" name="Picture 4" descr="Image resul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5562600"/>
            <a:ext cx="1066800" cy="12954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IMMIGRATION RESTRICTION LEAGUE</a:t>
            </a:r>
            <a:endParaRPr lang="en-US" sz="2400" dirty="0"/>
          </a:p>
        </p:txBody>
      </p:sp>
      <p:sp>
        <p:nvSpPr>
          <p:cNvPr id="3" name="Content Placeholder 2"/>
          <p:cNvSpPr>
            <a:spLocks noGrp="1"/>
          </p:cNvSpPr>
          <p:nvPr>
            <p:ph idx="1"/>
          </p:nvPr>
        </p:nvSpPr>
        <p:spPr/>
        <p:txBody>
          <a:bodyPr/>
          <a:lstStyle/>
          <a:p>
            <a:pPr>
              <a:buNone/>
            </a:pPr>
            <a:r>
              <a:rPr lang="en-US" sz="2000" dirty="0" smtClean="0"/>
              <a:t>	</a:t>
            </a:r>
            <a:r>
              <a:rPr lang="en-US" sz="2400" dirty="0" smtClean="0"/>
              <a:t>As a result of increased suspicion by “old immigrants” of English, Irish, and German stock of the “new immigrants” from Italy and Eastern Europe and the belief these recently arrived “undesirables” were inherently unable to participate in self-government or to adopt American values, in 1894, the Immigration Restriction League was founded by three Harvard College graduates. Advocating literacy tests as a means to limit immigration, the league eventually spread from Boston to</a:t>
            </a:r>
          </a:p>
          <a:p>
            <a:r>
              <a:rPr lang="en-US" sz="2400" dirty="0" smtClean="0"/>
              <a:t>New York</a:t>
            </a:r>
          </a:p>
          <a:p>
            <a:r>
              <a:rPr lang="en-US" sz="2400" dirty="0" smtClean="0"/>
              <a:t>Chicago</a:t>
            </a:r>
          </a:p>
          <a:p>
            <a:r>
              <a:rPr lang="en-US" sz="2400" dirty="0" smtClean="0"/>
              <a:t>San Francisco                                  </a:t>
            </a:r>
            <a:r>
              <a:rPr lang="en-US" sz="2000" dirty="0" smtClean="0"/>
              <a:t>Prescott F. Hall</a:t>
            </a:r>
            <a:endParaRPr lang="en-US" sz="2400" dirty="0" smtClean="0"/>
          </a:p>
          <a:p>
            <a:pPr>
              <a:buNone/>
            </a:pPr>
            <a:endParaRPr lang="en-US" sz="2400" dirty="0" smtClean="0"/>
          </a:p>
        </p:txBody>
      </p:sp>
      <p:sp>
        <p:nvSpPr>
          <p:cNvPr id="6" name="Slide Number Placeholder 5"/>
          <p:cNvSpPr>
            <a:spLocks noGrp="1"/>
          </p:cNvSpPr>
          <p:nvPr>
            <p:ph type="sldNum" sz="quarter" idx="12"/>
          </p:nvPr>
        </p:nvSpPr>
        <p:spPr/>
        <p:txBody>
          <a:bodyPr/>
          <a:lstStyle/>
          <a:p>
            <a:fld id="{7BAA72CC-8EA3-4AB4-B81A-5CDF1310E7AD}" type="slidenum">
              <a:rPr lang="en-US" smtClean="0"/>
              <a:pPr/>
              <a:t>68</a:t>
            </a:fld>
            <a:endParaRPr lang="en-US"/>
          </a:p>
        </p:txBody>
      </p:sp>
      <p:pic>
        <p:nvPicPr>
          <p:cNvPr id="5" name="Picture 4" descr="Image resul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5029200"/>
            <a:ext cx="1371600" cy="18288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CAMPAIGN FOR IMMIGRANT RESTRICTION</a:t>
            </a:r>
            <a:endParaRPr lang="en-US" sz="2400" dirty="0"/>
          </a:p>
        </p:txBody>
      </p:sp>
      <p:sp>
        <p:nvSpPr>
          <p:cNvPr id="3" name="Content Placeholder 2"/>
          <p:cNvSpPr>
            <a:spLocks noGrp="1"/>
          </p:cNvSpPr>
          <p:nvPr>
            <p:ph idx="1"/>
          </p:nvPr>
        </p:nvSpPr>
        <p:spPr/>
        <p:txBody>
          <a:bodyPr/>
          <a:lstStyle/>
          <a:p>
            <a:pPr>
              <a:buNone/>
            </a:pPr>
            <a:r>
              <a:rPr lang="en-US" sz="2400" dirty="0" smtClean="0"/>
              <a:t>	Throughout the 1890s, </a:t>
            </a:r>
            <a:r>
              <a:rPr lang="en-US" sz="2400" dirty="0" err="1" smtClean="0"/>
              <a:t>nativists</a:t>
            </a:r>
            <a:r>
              <a:rPr lang="en-US" sz="2400" dirty="0" smtClean="0"/>
              <a:t> and labor unions campaigned for immigrant restriction, urging literacy tests as a tool to exclude workers. Among the advocates for such tests was Sen. Henry Cabot Lodge who argued</a:t>
            </a:r>
          </a:p>
          <a:p>
            <a:pPr>
              <a:buNone/>
            </a:pPr>
            <a:r>
              <a:rPr lang="en-US" sz="2400" dirty="0" smtClean="0"/>
              <a:t>	</a:t>
            </a:r>
            <a:r>
              <a:rPr lang="en-US" sz="2000" dirty="0" smtClean="0"/>
              <a:t>“It is found, in the first place, that the illiteracy test will bear most heavily on the Italians, Russians, Poles, Hungarians, Greeks, and </a:t>
            </a:r>
            <a:r>
              <a:rPr lang="en-US" sz="2000" dirty="0" err="1" smtClean="0"/>
              <a:t>Asiatics</a:t>
            </a:r>
            <a:r>
              <a:rPr lang="en-US" sz="2000" dirty="0" smtClean="0"/>
              <a:t>, and lightly or not at all, upon English-speaking emigrants, or Germans, Scandinavians and French. In other words, the races most affected by the illiteracy tests are those…who                     are most alien to the great body of the people of the               United States.”</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69</a:t>
            </a:fld>
            <a:endParaRPr lang="en-US"/>
          </a:p>
        </p:txBody>
      </p:sp>
      <p:pic>
        <p:nvPicPr>
          <p:cNvPr id="7" name="Picture 6" descr="Image resul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6020" y="4902835"/>
            <a:ext cx="1617980" cy="19551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EXPECTATION…</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7</a:t>
            </a:fld>
            <a:endParaRPr lang="en-US" dirty="0"/>
          </a:p>
        </p:txBody>
      </p:sp>
      <p:sp>
        <p:nvSpPr>
          <p:cNvPr id="8" name="Content Placeholder 7"/>
          <p:cNvSpPr>
            <a:spLocks noGrp="1"/>
          </p:cNvSpPr>
          <p:nvPr>
            <p:ph idx="1"/>
          </p:nvPr>
        </p:nvSpPr>
        <p:spPr/>
        <p:txBody>
          <a:bodyPr/>
          <a:lstStyle/>
          <a:p>
            <a:pPr>
              <a:buNone/>
            </a:pPr>
            <a:r>
              <a:rPr lang="en-US" sz="2400" dirty="0" smtClean="0"/>
              <a:t>	</a:t>
            </a:r>
          </a:p>
          <a:p>
            <a:pPr>
              <a:buNone/>
            </a:pPr>
            <a:r>
              <a:rPr lang="en-US" sz="2400" dirty="0" smtClean="0"/>
              <a:t>	The immigrant-citizen had to make his first loyalty to America and its ideals. </a:t>
            </a:r>
          </a:p>
          <a:p>
            <a:r>
              <a:rPr lang="en-US" sz="2400" dirty="0" smtClean="0"/>
              <a:t>If some custom, value, or belief from the old country conflicted with core American values, the old way had to be modified or discarded </a:t>
            </a:r>
          </a:p>
          <a:p>
            <a:r>
              <a:rPr lang="en-US" sz="2400" dirty="0" smtClean="0"/>
              <a:t>If the immigrant wanted to participate fully in American social, economic, and political life, the immigrant had to adjust.</a:t>
            </a:r>
            <a:endParaRPr lang="en-US" sz="2400" dirty="0"/>
          </a:p>
        </p:txBody>
      </p:sp>
      <p:pic>
        <p:nvPicPr>
          <p:cNvPr id="5" name="Picture 4" descr="Image result for images of immigrants swearing allegiance to U.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867400"/>
            <a:ext cx="1524000" cy="9906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DILLINGHAM COMMISSION</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70</a:t>
            </a:fld>
            <a:endParaRPr lang="en-US"/>
          </a:p>
        </p:txBody>
      </p:sp>
      <p:sp>
        <p:nvSpPr>
          <p:cNvPr id="8" name="Content Placeholder 7"/>
          <p:cNvSpPr>
            <a:spLocks noGrp="1"/>
          </p:cNvSpPr>
          <p:nvPr>
            <p:ph idx="1"/>
          </p:nvPr>
        </p:nvSpPr>
        <p:spPr/>
        <p:txBody>
          <a:bodyPr/>
          <a:lstStyle/>
          <a:p>
            <a:pPr>
              <a:buNone/>
            </a:pPr>
            <a:r>
              <a:rPr lang="en-US" dirty="0" smtClean="0"/>
              <a:t>	</a:t>
            </a:r>
            <a:r>
              <a:rPr lang="en-US" sz="2400" dirty="0" smtClean="0"/>
              <a:t>In 1907, the U.S. Immigration Commission – known for its Chairman, Vermont Senator William P. Dillingham – was formed and</a:t>
            </a:r>
          </a:p>
          <a:p>
            <a:r>
              <a:rPr lang="en-US" sz="2400" dirty="0" smtClean="0"/>
              <a:t>In May 1907, went to European countries that had sent immigrants to the United States</a:t>
            </a:r>
          </a:p>
          <a:p>
            <a:r>
              <a:rPr lang="en-US" sz="2400" dirty="0" smtClean="0"/>
              <a:t>Interviewed 108 former immigrants who had returned to their home countries</a:t>
            </a:r>
          </a:p>
          <a:p>
            <a:r>
              <a:rPr lang="en-US" sz="2400" dirty="0" smtClean="0"/>
              <a:t>Amassed and organized statistics within the United States published a forty-one volume report that help lead to the Emergency Immigration Act of 1921 and the Immigration Act of 1924  </a:t>
            </a:r>
            <a:endParaRPr lang="en-US" dirty="0" smtClean="0"/>
          </a:p>
          <a:p>
            <a:pPr>
              <a:buNone/>
            </a:pPr>
            <a:endParaRPr lang="en-US" sz="2000" dirty="0" smtClean="0"/>
          </a:p>
          <a:p>
            <a:pPr>
              <a:buNone/>
            </a:pPr>
            <a:r>
              <a:rPr lang="en-US" sz="2000" dirty="0" smtClean="0"/>
              <a:t>					          </a:t>
            </a:r>
            <a:r>
              <a:rPr lang="en-US" sz="1800" dirty="0" smtClean="0"/>
              <a:t>Senator William P. Dillingham</a:t>
            </a:r>
          </a:p>
          <a:p>
            <a:pPr>
              <a:buNone/>
            </a:pPr>
            <a:r>
              <a:rPr lang="en-US" sz="1800" dirty="0" smtClean="0"/>
              <a:t>					           </a:t>
            </a:r>
            <a:endParaRPr lang="en-US" sz="1800" dirty="0"/>
          </a:p>
        </p:txBody>
      </p:sp>
      <p:pic>
        <p:nvPicPr>
          <p:cNvPr id="9" name="Picture 8" descr="Photo of Sen. William Dillingham [R-VT, 1915-19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5638800"/>
            <a:ext cx="990600" cy="12192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“OLD IMMIGRANTS </a:t>
            </a:r>
            <a:r>
              <a:rPr lang="en-US" sz="2400" i="1" dirty="0" smtClean="0"/>
              <a:t>VS. </a:t>
            </a:r>
            <a:r>
              <a:rPr lang="en-US" sz="2400" dirty="0" smtClean="0"/>
              <a:t>NEW IMMIGRANTS”</a:t>
            </a:r>
            <a:endParaRPr lang="en-US" sz="2400" dirty="0"/>
          </a:p>
        </p:txBody>
      </p:sp>
      <p:sp>
        <p:nvSpPr>
          <p:cNvPr id="3" name="Content Placeholder 2"/>
          <p:cNvSpPr>
            <a:spLocks noGrp="1"/>
          </p:cNvSpPr>
          <p:nvPr>
            <p:ph idx="1"/>
          </p:nvPr>
        </p:nvSpPr>
        <p:spPr>
          <a:xfrm>
            <a:off x="685800" y="1447800"/>
            <a:ext cx="8001000" cy="4525963"/>
          </a:xfrm>
        </p:spPr>
        <p:txBody>
          <a:bodyPr/>
          <a:lstStyle/>
          <a:p>
            <a:pPr>
              <a:buNone/>
            </a:pPr>
            <a:r>
              <a:rPr lang="en-US" sz="2400" dirty="0" smtClean="0"/>
              <a:t>	In 1911, the Dillingham Commission produced a report that highlighted the differences between “Old Immigrants” vs. “New Immigrants” and identified “differences” on the nation’s welfare caused by the immigrants in ways that were </a:t>
            </a:r>
          </a:p>
          <a:p>
            <a:r>
              <a:rPr lang="en-US" sz="2400" dirty="0" smtClean="0"/>
              <a:t>Social  and cultural </a:t>
            </a:r>
          </a:p>
          <a:p>
            <a:r>
              <a:rPr lang="en-US" sz="2400" dirty="0" smtClean="0"/>
              <a:t>Physical </a:t>
            </a:r>
          </a:p>
          <a:p>
            <a:r>
              <a:rPr lang="en-US" sz="2400" dirty="0" smtClean="0"/>
              <a:t>Economic </a:t>
            </a:r>
          </a:p>
          <a:p>
            <a:r>
              <a:rPr lang="en-US" sz="2400" dirty="0" smtClean="0"/>
              <a:t>Moral </a:t>
            </a:r>
          </a:p>
          <a:p>
            <a:pPr>
              <a:buNone/>
            </a:pPr>
            <a:r>
              <a:rPr lang="en-US" sz="2400" dirty="0" smtClean="0"/>
              <a:t>	The argument of Old Immigrants vs. New Immigrants concluded that immigration from southern and eastern Europe posed a serious threat to American society and should therefore be greatly reduced.</a:t>
            </a:r>
          </a:p>
        </p:txBody>
      </p:sp>
      <p:sp>
        <p:nvSpPr>
          <p:cNvPr id="6" name="Slide Number Placeholder 5"/>
          <p:cNvSpPr>
            <a:spLocks noGrp="1"/>
          </p:cNvSpPr>
          <p:nvPr>
            <p:ph type="sldNum" sz="quarter" idx="12"/>
          </p:nvPr>
        </p:nvSpPr>
        <p:spPr/>
        <p:txBody>
          <a:bodyPr/>
          <a:lstStyle/>
          <a:p>
            <a:fld id="{7BAA72CC-8EA3-4AB4-B81A-5CDF1310E7AD}"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IMMIGRATION ACT OF 1917</a:t>
            </a:r>
            <a:endParaRPr lang="en-US" sz="2400" b="1" dirty="0"/>
          </a:p>
        </p:txBody>
      </p:sp>
      <p:sp>
        <p:nvSpPr>
          <p:cNvPr id="3" name="Content Placeholder 2"/>
          <p:cNvSpPr>
            <a:spLocks noGrp="1"/>
          </p:cNvSpPr>
          <p:nvPr>
            <p:ph idx="1"/>
          </p:nvPr>
        </p:nvSpPr>
        <p:spPr/>
        <p:txBody>
          <a:bodyPr/>
          <a:lstStyle/>
          <a:p>
            <a:pPr>
              <a:buNone/>
            </a:pPr>
            <a:r>
              <a:rPr lang="en-US" sz="2400" dirty="0" smtClean="0"/>
              <a:t>	In what was the first  Congressional effort to restrict instead of regulate immigration, the Immigration Act of 1917, in many ways a response to national security concerns raised during World War I</a:t>
            </a:r>
          </a:p>
          <a:p>
            <a:r>
              <a:rPr lang="en-US" sz="2400" dirty="0" smtClean="0"/>
              <a:t>Implemented a literacy test</a:t>
            </a:r>
          </a:p>
          <a:p>
            <a:r>
              <a:rPr lang="en-US" sz="2400" dirty="0" smtClean="0"/>
              <a:t>Increased the tax paid by new immigrants on arrival</a:t>
            </a:r>
          </a:p>
          <a:p>
            <a:r>
              <a:rPr lang="en-US" sz="2400" dirty="0" smtClean="0"/>
              <a:t>Gave greater discretion to immigration officials in deciding what peoples to exclude</a:t>
            </a:r>
          </a:p>
          <a:p>
            <a:r>
              <a:rPr lang="en-US" sz="2400" dirty="0" smtClean="0"/>
              <a:t> Excluded anyone born in a geographically defined “Asiatic Barred Zone” except for Japanese and Filipinos</a:t>
            </a:r>
            <a:endParaRPr lang="en-US" sz="2400" dirty="0"/>
          </a:p>
        </p:txBody>
      </p:sp>
      <p:sp>
        <p:nvSpPr>
          <p:cNvPr id="6" name="Slide Number Placeholder 5"/>
          <p:cNvSpPr>
            <a:spLocks noGrp="1"/>
          </p:cNvSpPr>
          <p:nvPr>
            <p:ph type="sldNum" sz="quarter" idx="12"/>
          </p:nvPr>
        </p:nvSpPr>
        <p:spPr/>
        <p:txBody>
          <a:bodyPr/>
          <a:lstStyle/>
          <a:p>
            <a:fld id="{81369CF5-D477-4FB7-868F-B81862891590}"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ASIATIC BARRED ZONE</a:t>
            </a:r>
            <a:endParaRPr lang="en-US" sz="2400" b="1" dirty="0"/>
          </a:p>
        </p:txBody>
      </p:sp>
      <p:sp>
        <p:nvSpPr>
          <p:cNvPr id="6" name="Slide Number Placeholder 5"/>
          <p:cNvSpPr>
            <a:spLocks noGrp="1"/>
          </p:cNvSpPr>
          <p:nvPr>
            <p:ph type="sldNum" sz="quarter" idx="12"/>
          </p:nvPr>
        </p:nvSpPr>
        <p:spPr/>
        <p:txBody>
          <a:bodyPr/>
          <a:lstStyle/>
          <a:p>
            <a:fld id="{81369CF5-D477-4FB7-868F-B81862891590}" type="slidenum">
              <a:rPr lang="en-US" smtClean="0"/>
              <a:pPr/>
              <a:t>73</a:t>
            </a:fld>
            <a:endParaRPr lang="en-US"/>
          </a:p>
        </p:txBody>
      </p:sp>
      <p:pic>
        <p:nvPicPr>
          <p:cNvPr id="7" name="Content Placeholder 6" descr="https://upload.wikimedia.org/wikipedia/en/thumb/6/61/Asiatic_Barred_Zone.png/1024px-Asiatic_Barred_Zone.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4311" y="1600200"/>
            <a:ext cx="7895377" cy="4525963"/>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 TOLERANCE OF OTHER LANGUAGES…?</a:t>
            </a:r>
            <a:endParaRPr lang="en-US" sz="2400" dirty="0"/>
          </a:p>
        </p:txBody>
      </p:sp>
      <p:sp>
        <p:nvSpPr>
          <p:cNvPr id="3" name="Content Placeholder 2"/>
          <p:cNvSpPr>
            <a:spLocks noGrp="1"/>
          </p:cNvSpPr>
          <p:nvPr>
            <p:ph idx="1"/>
          </p:nvPr>
        </p:nvSpPr>
        <p:spPr/>
        <p:txBody>
          <a:bodyPr/>
          <a:lstStyle/>
          <a:p>
            <a:pPr marL="0" indent="0">
              <a:buNone/>
            </a:pPr>
            <a:r>
              <a:rPr lang="en-US" sz="2400" dirty="0" smtClean="0"/>
              <a:t>‘</a:t>
            </a:r>
            <a:r>
              <a:rPr lang="en-US" sz="2400" i="1" dirty="0"/>
              <a:t>We have room for but one language in this country, and that is the English language, for we intend to see that the crucible turns our people out as Americans, of American nationality, and not as dwellers in a polyglot boarding house.’ </a:t>
            </a:r>
            <a:endParaRPr lang="en-US" sz="2400" i="1" dirty="0" smtClean="0"/>
          </a:p>
          <a:p>
            <a:pPr marL="0" indent="0">
              <a:buNone/>
            </a:pPr>
            <a:r>
              <a:rPr lang="en-US" sz="2400" i="1" dirty="0"/>
              <a:t>	</a:t>
            </a:r>
            <a:r>
              <a:rPr lang="en-US" sz="2400" i="1" dirty="0" smtClean="0"/>
              <a:t>			</a:t>
            </a:r>
          </a:p>
          <a:p>
            <a:pPr marL="0" indent="0">
              <a:buNone/>
            </a:pPr>
            <a:r>
              <a:rPr lang="en-US" sz="2400" i="1" dirty="0"/>
              <a:t>	</a:t>
            </a:r>
            <a:r>
              <a:rPr lang="en-US" sz="2400" i="1" dirty="0" smtClean="0"/>
              <a:t>			- </a:t>
            </a:r>
            <a:r>
              <a:rPr lang="en-US" sz="2400" dirty="0" smtClean="0"/>
              <a:t>Theodore Roosevelt (1919)</a:t>
            </a:r>
          </a:p>
          <a:p>
            <a:pPr marL="0" indent="0">
              <a:buNone/>
            </a:pPr>
            <a:r>
              <a:rPr lang="en-US" sz="2400" dirty="0"/>
              <a:t>	</a:t>
            </a:r>
            <a:r>
              <a:rPr lang="en-US" sz="2400" dirty="0" smtClean="0"/>
              <a:t>			   </a:t>
            </a:r>
            <a:endParaRPr lang="en-US" sz="2400" dirty="0"/>
          </a:p>
        </p:txBody>
      </p:sp>
      <p:sp>
        <p:nvSpPr>
          <p:cNvPr id="6" name="Slide Number Placeholder 5"/>
          <p:cNvSpPr>
            <a:spLocks noGrp="1"/>
          </p:cNvSpPr>
          <p:nvPr>
            <p:ph type="sldNum" sz="quarter" idx="12"/>
          </p:nvPr>
        </p:nvSpPr>
        <p:spPr/>
        <p:txBody>
          <a:bodyPr/>
          <a:lstStyle/>
          <a:p>
            <a:fld id="{4B31FDB3-ECBD-43AA-8F2E-8767A9BA03A8}" type="slidenum">
              <a:rPr lang="en-US" altLang="en-US" smtClean="0"/>
              <a:pPr/>
              <a:t>74</a:t>
            </a:fld>
            <a:endParaRPr lang="en-US" altLang="en-US"/>
          </a:p>
        </p:txBody>
      </p:sp>
      <p:pic>
        <p:nvPicPr>
          <p:cNvPr id="5" name="Picture 4" descr="Image resul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410200"/>
            <a:ext cx="1524000" cy="1447800"/>
          </a:xfrm>
          <a:prstGeom prst="rect">
            <a:avLst/>
          </a:prstGeom>
          <a:noFill/>
          <a:ln>
            <a:noFill/>
          </a:ln>
        </p:spPr>
      </p:pic>
    </p:spTree>
    <p:extLst>
      <p:ext uri="{BB962C8B-B14F-4D97-AF65-F5344CB8AC3E}">
        <p14:creationId xmlns:p14="http://schemas.microsoft.com/office/powerpoint/2010/main" val="29332952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EMERGENCY QUOTA ACT</a:t>
            </a:r>
            <a:endParaRPr lang="en-US" sz="2400" dirty="0"/>
          </a:p>
        </p:txBody>
      </p:sp>
      <p:sp>
        <p:nvSpPr>
          <p:cNvPr id="3" name="Content Placeholder 2"/>
          <p:cNvSpPr>
            <a:spLocks noGrp="1"/>
          </p:cNvSpPr>
          <p:nvPr>
            <p:ph idx="1"/>
          </p:nvPr>
        </p:nvSpPr>
        <p:spPr/>
        <p:txBody>
          <a:bodyPr/>
          <a:lstStyle/>
          <a:p>
            <a:pPr>
              <a:buNone/>
            </a:pPr>
            <a:r>
              <a:rPr lang="en-US" sz="2400" dirty="0" smtClean="0"/>
              <a:t>	In the years immediately following World War I, efforts to direct immigration focused on Catholics, Jews, and south-eastern Europeans. </a:t>
            </a:r>
          </a:p>
          <a:p>
            <a:r>
              <a:rPr lang="en-US" sz="2400" dirty="0" smtClean="0"/>
              <a:t>Followers of the eugenics movement and inspired by books such as </a:t>
            </a:r>
            <a:r>
              <a:rPr lang="en-US" sz="2400" i="1" dirty="0" smtClean="0"/>
              <a:t>The Passing of the Great Race </a:t>
            </a:r>
            <a:r>
              <a:rPr lang="en-US" sz="2400" dirty="0" smtClean="0"/>
              <a:t>by Madison Grant, many Americans accepted the belief the American racial stock was being diluted by           the influx of new immigrants from the       Mediterranean, the Balkans, and the Polish        ghettos.</a:t>
            </a:r>
          </a:p>
          <a:p>
            <a:r>
              <a:rPr lang="en-US" sz="2400" dirty="0" smtClean="0"/>
              <a:t>The Emergency Quota Act of 1921 capped                 the inflow of immigrants from outside the            Western Hemisphere at 357,803.                              </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75</a:t>
            </a:fld>
            <a:endParaRPr lang="en-US"/>
          </a:p>
        </p:txBody>
      </p:sp>
      <p:pic>
        <p:nvPicPr>
          <p:cNvPr id="7" name="Picture 6"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094480"/>
            <a:ext cx="1828800" cy="276352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DESIRED IMPACT…?</a:t>
            </a:r>
            <a:endParaRPr lang="en-US" sz="2400" dirty="0"/>
          </a:p>
        </p:txBody>
      </p:sp>
      <p:sp>
        <p:nvSpPr>
          <p:cNvPr id="3" name="Content Placeholder 2"/>
          <p:cNvSpPr>
            <a:spLocks noGrp="1"/>
          </p:cNvSpPr>
          <p:nvPr>
            <p:ph idx="1"/>
          </p:nvPr>
        </p:nvSpPr>
        <p:spPr/>
        <p:txBody>
          <a:bodyPr/>
          <a:lstStyle/>
          <a:p>
            <a:pPr>
              <a:buNone/>
            </a:pPr>
            <a:r>
              <a:rPr lang="en-US" sz="2400" dirty="0" smtClean="0"/>
              <a:t>	Fear of low-skilled immigrants flooding the labor market was a significant issue in the early 1920’s – the primary focus was on immigrants from Italy and Poland. </a:t>
            </a:r>
          </a:p>
          <a:p>
            <a:pPr>
              <a:buNone/>
            </a:pPr>
            <a:endParaRPr lang="en-US" sz="2400" dirty="0" smtClean="0"/>
          </a:p>
          <a:p>
            <a:pPr>
              <a:buNone/>
            </a:pPr>
            <a:r>
              <a:rPr lang="en-US" sz="2400" dirty="0" smtClean="0"/>
              <a:t>	The Emergency Quota Act established, for the first time,</a:t>
            </a:r>
          </a:p>
          <a:p>
            <a:r>
              <a:rPr lang="en-US" sz="2400" dirty="0" smtClean="0"/>
              <a:t>Numerical limits on immigration </a:t>
            </a:r>
          </a:p>
          <a:p>
            <a:r>
              <a:rPr lang="en-US" sz="2400" dirty="0" smtClean="0"/>
              <a:t>The use of a quota system for establishing those limits.</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 THE IMMIGRATION ACT OF 1924 </a:t>
            </a:r>
            <a:br>
              <a:rPr lang="en-US" sz="2400" b="1" dirty="0" smtClean="0"/>
            </a:br>
            <a:r>
              <a:rPr lang="en-US" sz="2400" b="1" dirty="0" smtClean="0"/>
              <a:t>(THE JOHNSON-REED ACT)</a:t>
            </a:r>
            <a:endParaRPr lang="en-US" sz="2400" b="1" dirty="0"/>
          </a:p>
        </p:txBody>
      </p:sp>
      <p:sp>
        <p:nvSpPr>
          <p:cNvPr id="3" name="Content Placeholder 2"/>
          <p:cNvSpPr>
            <a:spLocks noGrp="1"/>
          </p:cNvSpPr>
          <p:nvPr>
            <p:ph idx="1"/>
          </p:nvPr>
        </p:nvSpPr>
        <p:spPr/>
        <p:txBody>
          <a:bodyPr/>
          <a:lstStyle/>
          <a:p>
            <a:pPr marL="0" indent="0">
              <a:buNone/>
            </a:pPr>
            <a:endParaRPr lang="en-US" sz="2400" dirty="0" smtClean="0"/>
          </a:p>
          <a:p>
            <a:pPr>
              <a:buNone/>
            </a:pPr>
            <a:r>
              <a:rPr lang="en-US" sz="2400" dirty="0" smtClean="0"/>
              <a:t>	The Immigration Act of 1924 (Johnson Reed Act) provided </a:t>
            </a:r>
          </a:p>
          <a:p>
            <a:r>
              <a:rPr lang="en-US" sz="2400" dirty="0" smtClean="0"/>
              <a:t>That quota calculations  to determine the visas to be issued to potential immigrants would be based on lineage of the whole U.S. population in 1890</a:t>
            </a:r>
          </a:p>
          <a:p>
            <a:r>
              <a:rPr lang="en-US" sz="2400" dirty="0" smtClean="0"/>
              <a:t>That no alien ineligible to become a citizen could be admitted to the United States as an immigrant.</a:t>
            </a:r>
          </a:p>
          <a:p>
            <a:endParaRPr lang="en-US" sz="2400" dirty="0" smtClean="0"/>
          </a:p>
          <a:p>
            <a:endParaRPr lang="en-US" sz="2400" dirty="0" smtClean="0"/>
          </a:p>
          <a:p>
            <a:endParaRPr lang="en-US" sz="2400" dirty="0" smtClean="0"/>
          </a:p>
          <a:p>
            <a:r>
              <a:rPr lang="en-US" sz="2400" dirty="0" smtClean="0"/>
              <a:t>        </a:t>
            </a:r>
            <a:r>
              <a:rPr lang="en-US" sz="1800" dirty="0" smtClean="0"/>
              <a:t>Rep. Albert Johnson   	                        Sen. David Reed</a:t>
            </a:r>
            <a:endParaRPr lang="en-US" sz="2400" dirty="0"/>
          </a:p>
        </p:txBody>
      </p:sp>
      <p:sp>
        <p:nvSpPr>
          <p:cNvPr id="6" name="Slide Number Placeholder 5"/>
          <p:cNvSpPr>
            <a:spLocks noGrp="1"/>
          </p:cNvSpPr>
          <p:nvPr>
            <p:ph type="sldNum" sz="quarter" idx="12"/>
          </p:nvPr>
        </p:nvSpPr>
        <p:spPr/>
        <p:txBody>
          <a:bodyPr/>
          <a:lstStyle/>
          <a:p>
            <a:fld id="{6B9BDE9A-5E7B-4669-8A22-E9AB2C171D87}" type="slidenum">
              <a:rPr lang="en-US" altLang="en-US" smtClean="0"/>
              <a:pPr/>
              <a:t>77</a:t>
            </a:fld>
            <a:endParaRPr lang="en-US" altLang="en-US"/>
          </a:p>
        </p:txBody>
      </p:sp>
      <p:pic>
        <p:nvPicPr>
          <p:cNvPr id="5" name="Picture 4" descr="https://upload.wikimedia.org/wikipedia/commons/e/e5/AlbertJohnsonW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86337"/>
            <a:ext cx="1509713" cy="1871663"/>
          </a:xfrm>
          <a:prstGeom prst="rect">
            <a:avLst/>
          </a:prstGeom>
          <a:noFill/>
          <a:ln>
            <a:noFill/>
          </a:ln>
        </p:spPr>
      </p:pic>
      <p:pic>
        <p:nvPicPr>
          <p:cNvPr id="7" name="Picture 6" descr="David Aiken Ree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3825" y="4800600"/>
            <a:ext cx="1400175" cy="2057400"/>
          </a:xfrm>
          <a:prstGeom prst="rect">
            <a:avLst/>
          </a:prstGeom>
          <a:noFill/>
          <a:ln>
            <a:noFill/>
          </a:ln>
        </p:spPr>
      </p:pic>
    </p:spTree>
    <p:extLst>
      <p:ext uri="{BB962C8B-B14F-4D97-AF65-F5344CB8AC3E}">
        <p14:creationId xmlns:p14="http://schemas.microsoft.com/office/powerpoint/2010/main" val="26259225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THE IMPACT OF THE ACT…</a:t>
            </a:r>
            <a:endParaRPr lang="en-US" sz="2400" b="1" dirty="0"/>
          </a:p>
        </p:txBody>
      </p:sp>
      <p:sp>
        <p:nvSpPr>
          <p:cNvPr id="3" name="Content Placeholder 2"/>
          <p:cNvSpPr>
            <a:spLocks noGrp="1"/>
          </p:cNvSpPr>
          <p:nvPr>
            <p:ph idx="1"/>
          </p:nvPr>
        </p:nvSpPr>
        <p:spPr/>
        <p:txBody>
          <a:bodyPr/>
          <a:lstStyle/>
          <a:p>
            <a:pPr>
              <a:buNone/>
            </a:pPr>
            <a:r>
              <a:rPr lang="en-US" sz="2400" dirty="0" smtClean="0"/>
              <a:t>	As a result of the Immigration Act of 1924,</a:t>
            </a:r>
          </a:p>
          <a:p>
            <a:r>
              <a:rPr lang="en-US" sz="2400" dirty="0" smtClean="0"/>
              <a:t>The percentage of visas available to individuals from the British Isles and Western Europe increased</a:t>
            </a:r>
          </a:p>
          <a:p>
            <a:r>
              <a:rPr lang="en-US" sz="2400" dirty="0" smtClean="0"/>
              <a:t>Newer immigration from other areas like Southern and Eastern Europe was limited</a:t>
            </a:r>
          </a:p>
          <a:p>
            <a:r>
              <a:rPr lang="en-US" sz="2400" dirty="0" smtClean="0"/>
              <a:t>Asians not previously prevented from immigrating – mainly Japanese – would no longer be admitted</a:t>
            </a:r>
            <a:endParaRPr lang="en-US" sz="2400" dirty="0"/>
          </a:p>
        </p:txBody>
      </p:sp>
      <p:sp>
        <p:nvSpPr>
          <p:cNvPr id="6" name="Slide Number Placeholder 5"/>
          <p:cNvSpPr>
            <a:spLocks noGrp="1"/>
          </p:cNvSpPr>
          <p:nvPr>
            <p:ph type="sldNum" sz="quarter" idx="12"/>
          </p:nvPr>
        </p:nvSpPr>
        <p:spPr/>
        <p:txBody>
          <a:bodyPr/>
          <a:lstStyle/>
          <a:p>
            <a:fld id="{81369CF5-D477-4FB7-868F-B81862891590}" type="slidenum">
              <a:rPr lang="en-US" smtClean="0"/>
              <a:pPr/>
              <a:t>78</a:t>
            </a:fld>
            <a:endParaRPr lang="en-US"/>
          </a:p>
        </p:txBody>
      </p:sp>
      <p:pic>
        <p:nvPicPr>
          <p:cNvPr id="5" name="Picture 4" descr="https://img.huffingtonpost.com/asset/59b165511700002700288b3d.jpg?ops=scalefit_720_noupsca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800600"/>
            <a:ext cx="3048000" cy="20574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THE ATTITUDE OF THE PRESIDENT….</a:t>
            </a:r>
            <a:endParaRPr lang="en-US" sz="2400" b="1" dirty="0"/>
          </a:p>
        </p:txBody>
      </p:sp>
      <p:sp>
        <p:nvSpPr>
          <p:cNvPr id="3" name="Content Placeholder 2"/>
          <p:cNvSpPr>
            <a:spLocks noGrp="1"/>
          </p:cNvSpPr>
          <p:nvPr>
            <p:ph idx="1"/>
          </p:nvPr>
        </p:nvSpPr>
        <p:spPr/>
        <p:txBody>
          <a:bodyPr/>
          <a:lstStyle/>
          <a:p>
            <a:pPr marL="0" indent="0">
              <a:buNone/>
            </a:pPr>
            <a:endParaRPr lang="en-US" sz="2800" i="1" dirty="0" smtClean="0"/>
          </a:p>
          <a:p>
            <a:pPr marL="0" indent="0">
              <a:buNone/>
            </a:pPr>
            <a:endParaRPr lang="en-US" sz="2800" i="1" dirty="0"/>
          </a:p>
          <a:p>
            <a:pPr marL="0" indent="0">
              <a:buNone/>
            </a:pPr>
            <a:r>
              <a:rPr lang="en-US" sz="2800" i="1" dirty="0" smtClean="0"/>
              <a:t>	     “</a:t>
            </a:r>
            <a:r>
              <a:rPr lang="en-US" sz="2800" i="1" dirty="0"/>
              <a:t>America must remain American.”</a:t>
            </a:r>
          </a:p>
          <a:p>
            <a:pPr marL="0" indent="0">
              <a:buNone/>
            </a:pPr>
            <a:endParaRPr lang="en-US" sz="2800" i="1" dirty="0"/>
          </a:p>
          <a:p>
            <a:pPr marL="0" indent="0">
              <a:buNone/>
            </a:pPr>
            <a:r>
              <a:rPr lang="en-US" sz="2800" i="1" dirty="0"/>
              <a:t>				</a:t>
            </a:r>
            <a:endParaRPr lang="en-US" sz="2800" i="1" dirty="0" smtClean="0"/>
          </a:p>
          <a:p>
            <a:pPr marL="0" indent="0">
              <a:buNone/>
            </a:pPr>
            <a:endParaRPr lang="en-US" sz="2800" i="1" dirty="0" smtClean="0"/>
          </a:p>
          <a:p>
            <a:pPr marL="0" indent="0">
              <a:buNone/>
            </a:pPr>
            <a:endParaRPr lang="en-US" sz="2800" i="1" dirty="0" smtClean="0"/>
          </a:p>
          <a:p>
            <a:pPr marL="0" indent="0">
              <a:buNone/>
            </a:pPr>
            <a:r>
              <a:rPr lang="en-US" sz="2800" i="1" dirty="0" smtClean="0"/>
              <a:t>			</a:t>
            </a:r>
            <a:r>
              <a:rPr lang="en-US" sz="2000" dirty="0" smtClean="0"/>
              <a:t>President </a:t>
            </a:r>
            <a:r>
              <a:rPr lang="en-US" sz="2000" dirty="0"/>
              <a:t>Calvin Coolidge 				       </a:t>
            </a:r>
            <a:r>
              <a:rPr lang="en-US" sz="2000" dirty="0" smtClean="0"/>
              <a:t>signing </a:t>
            </a:r>
            <a:r>
              <a:rPr lang="en-US" sz="2000" dirty="0"/>
              <a:t>the Immigration Act of 1924 </a:t>
            </a:r>
            <a:endParaRPr lang="en-US" sz="2000" i="1" dirty="0"/>
          </a:p>
          <a:p>
            <a:endParaRPr lang="en-US" dirty="0"/>
          </a:p>
        </p:txBody>
      </p:sp>
      <p:sp>
        <p:nvSpPr>
          <p:cNvPr id="6" name="Slide Number Placeholder 5"/>
          <p:cNvSpPr>
            <a:spLocks noGrp="1"/>
          </p:cNvSpPr>
          <p:nvPr>
            <p:ph type="sldNum" sz="quarter" idx="12"/>
          </p:nvPr>
        </p:nvSpPr>
        <p:spPr/>
        <p:txBody>
          <a:bodyPr/>
          <a:lstStyle/>
          <a:p>
            <a:fld id="{6B9BDE9A-5E7B-4669-8A22-E9AB2C171D87}" type="slidenum">
              <a:rPr lang="en-US" altLang="en-US" smtClean="0"/>
              <a:pPr/>
              <a:t>79</a:t>
            </a:fld>
            <a:endParaRPr lang="en-US" altLang="en-US"/>
          </a:p>
        </p:txBody>
      </p:sp>
      <p:pic>
        <p:nvPicPr>
          <p:cNvPr id="7" name="Picture 6" descr="https://s3.amazonaws.com/static.history.state.gov/milestones/johnson-ree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953000"/>
            <a:ext cx="1905000" cy="1905000"/>
          </a:xfrm>
          <a:prstGeom prst="rect">
            <a:avLst/>
          </a:prstGeom>
          <a:noFill/>
          <a:ln>
            <a:noFill/>
          </a:ln>
        </p:spPr>
      </p:pic>
    </p:spTree>
    <p:extLst>
      <p:ext uri="{BB962C8B-B14F-4D97-AF65-F5344CB8AC3E}">
        <p14:creationId xmlns:p14="http://schemas.microsoft.com/office/powerpoint/2010/main" val="235733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Naturalization Oath of Allegiance to the United States of America</a:t>
            </a:r>
            <a:br>
              <a:rPr lang="en-US" sz="2400" dirty="0" smtClean="0"/>
            </a:br>
            <a:endParaRPr lang="en-US" sz="2400" dirty="0"/>
          </a:p>
        </p:txBody>
      </p:sp>
      <p:sp>
        <p:nvSpPr>
          <p:cNvPr id="3" name="Content Placeholder 2"/>
          <p:cNvSpPr>
            <a:spLocks noGrp="1"/>
          </p:cNvSpPr>
          <p:nvPr>
            <p:ph idx="1"/>
          </p:nvPr>
        </p:nvSpPr>
        <p:spPr/>
        <p:txBody>
          <a:bodyPr/>
          <a:lstStyle/>
          <a:p>
            <a:pPr>
              <a:buNone/>
            </a:pPr>
            <a:r>
              <a:rPr lang="en-US" sz="2400" i="1" dirty="0" smtClean="0"/>
              <a:t>	</a:t>
            </a:r>
          </a:p>
          <a:p>
            <a:pPr>
              <a:buNone/>
            </a:pPr>
            <a:endParaRPr lang="en-US" sz="2400" i="1" dirty="0" smtClean="0"/>
          </a:p>
          <a:p>
            <a:pPr>
              <a:buNone/>
            </a:pPr>
            <a:r>
              <a:rPr lang="en-US" sz="2400" i="1" dirty="0" smtClean="0"/>
              <a:t>	"I hereby declare, on oath, that </a:t>
            </a:r>
            <a:r>
              <a:rPr lang="en-US" sz="2400" b="1" i="1" dirty="0" smtClean="0"/>
              <a:t>I absolutely and entirely renounce and abjure all allegiance and fidelity to any foreign prince, potentate, state, or sovereignty, of whom or which I have heretofore been a subject or citizen</a:t>
            </a:r>
            <a:r>
              <a:rPr lang="en-US" sz="2400" i="1" dirty="0" smtClean="0"/>
              <a:t>; that I will support and defend the Constitution and laws of the United States of America against all enemies, foreign and domestic; that I will bear true faith and allegiance to the same;…</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8</a:t>
            </a:fld>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MEXICAN REPATRIATION</a:t>
            </a:r>
            <a:endParaRPr lang="en-US" sz="2400" dirty="0"/>
          </a:p>
        </p:txBody>
      </p:sp>
      <p:sp>
        <p:nvSpPr>
          <p:cNvPr id="3" name="Content Placeholder 2"/>
          <p:cNvSpPr>
            <a:spLocks noGrp="1"/>
          </p:cNvSpPr>
          <p:nvPr>
            <p:ph idx="1"/>
          </p:nvPr>
        </p:nvSpPr>
        <p:spPr>
          <a:xfrm>
            <a:off x="609600" y="1371600"/>
            <a:ext cx="8001000" cy="4525963"/>
          </a:xfrm>
        </p:spPr>
        <p:txBody>
          <a:bodyPr/>
          <a:lstStyle/>
          <a:p>
            <a:pPr>
              <a:buNone/>
            </a:pPr>
            <a:r>
              <a:rPr lang="en-US" sz="2400" dirty="0" smtClean="0"/>
              <a:t>	During the economic downturn surrounding the Great Depression, there was significant pressure to address job competition and the cost of public assistance for indigents.</a:t>
            </a:r>
          </a:p>
          <a:p>
            <a:r>
              <a:rPr lang="en-US" sz="2400" dirty="0" smtClean="0"/>
              <a:t>Groups such as the American Federation of Labor argued that deporting Mexicans would free up jobs for American citizens</a:t>
            </a:r>
          </a:p>
          <a:p>
            <a:r>
              <a:rPr lang="en-US" sz="2400" dirty="0" smtClean="0"/>
              <a:t>The federal government imposed restrictions for immigrant labor, requiring firms that supply the government with goods and services refrain from hiring immigrants </a:t>
            </a:r>
          </a:p>
          <a:p>
            <a:endParaRPr lang="en-US" sz="2400" dirty="0" smtClean="0"/>
          </a:p>
          <a:p>
            <a:pPr>
              <a:buNone/>
            </a:pPr>
            <a:r>
              <a:rPr lang="en-US" sz="2000" dirty="0" smtClean="0"/>
              <a:t>    Families in Los Angeles wait to board trains to Mexico</a:t>
            </a:r>
          </a:p>
          <a:p>
            <a:pPr>
              <a:buNone/>
            </a:pPr>
            <a:r>
              <a:rPr lang="en-US" sz="2000" dirty="0" smtClean="0"/>
              <a:t>                                                                  March  8, 1932</a:t>
            </a:r>
            <a:endParaRPr lang="en-US" sz="20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80</a:t>
            </a:fld>
            <a:endParaRPr lang="en-US"/>
          </a:p>
        </p:txBody>
      </p:sp>
      <p:pic>
        <p:nvPicPr>
          <p:cNvPr id="5" name="Picture 4" descr="https://media.npr.org/assets/img/2015/09/04/Mexican%20Repatriation-ea60674d62ecedce042c706e365cef8361c4e07d-s800-c8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715000"/>
            <a:ext cx="1981200" cy="11430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AREA OF DISAGREEMENT</a:t>
            </a:r>
            <a:endParaRPr lang="en-US" sz="2400" dirty="0"/>
          </a:p>
        </p:txBody>
      </p:sp>
      <p:sp>
        <p:nvSpPr>
          <p:cNvPr id="3" name="Content Placeholder 2"/>
          <p:cNvSpPr>
            <a:spLocks noGrp="1"/>
          </p:cNvSpPr>
          <p:nvPr>
            <p:ph idx="1"/>
          </p:nvPr>
        </p:nvSpPr>
        <p:spPr/>
        <p:txBody>
          <a:bodyPr/>
          <a:lstStyle/>
          <a:p>
            <a:pPr>
              <a:buNone/>
            </a:pPr>
            <a:r>
              <a:rPr lang="en-US" dirty="0" smtClean="0"/>
              <a:t>	</a:t>
            </a:r>
            <a:r>
              <a:rPr lang="en-US" sz="2400" dirty="0" smtClean="0"/>
              <a:t>There is considerable disagreement as to how many Mexican citizens were deported or repatriated as a result of governmental action by order of the Hoover Administration. </a:t>
            </a:r>
          </a:p>
          <a:p>
            <a:r>
              <a:rPr lang="en-US" sz="2400" dirty="0" smtClean="0"/>
              <a:t>Author </a:t>
            </a:r>
            <a:r>
              <a:rPr lang="en-US" sz="2400" dirty="0" smtClean="0"/>
              <a:t>Francisco </a:t>
            </a:r>
            <a:r>
              <a:rPr lang="en-US" sz="2400" dirty="0" err="1" smtClean="0"/>
              <a:t>Balderrama</a:t>
            </a:r>
            <a:r>
              <a:rPr lang="en-US" sz="2400" dirty="0" smtClean="0"/>
              <a:t> estimates that about 60% of the million or so Mexicans he asserts were involuntarily repatriated were actually American citizens</a:t>
            </a:r>
          </a:p>
          <a:p>
            <a:r>
              <a:rPr lang="en-US" sz="2400" dirty="0" smtClean="0"/>
              <a:t>Michael T. Schaeffer, Archivist at  the Hoover Presidential Library asserts “</a:t>
            </a:r>
            <a:r>
              <a:rPr lang="en-US" sz="2400" i="1" dirty="0" smtClean="0"/>
              <a:t>President Hoover never issued a statement, executive order or proclamation ordering the deportation of all illegal immigrants."</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10600" cy="1143000"/>
          </a:xfrm>
        </p:spPr>
        <p:txBody>
          <a:bodyPr/>
          <a:lstStyle/>
          <a:p>
            <a:pPr algn="ctr"/>
            <a:r>
              <a:rPr lang="en-US" sz="2400" dirty="0"/>
              <a:t>IMMIGRATION AND NATURALIZATION ACT OF 1952 (</a:t>
            </a:r>
            <a:r>
              <a:rPr lang="en-US" sz="2400" dirty="0" err="1" smtClean="0"/>
              <a:t>McCARRAN</a:t>
            </a:r>
            <a:r>
              <a:rPr lang="en-US" sz="2400" dirty="0" smtClean="0"/>
              <a:t> - WALTER </a:t>
            </a:r>
            <a:r>
              <a:rPr lang="en-US" sz="2400" dirty="0"/>
              <a:t>ACT)</a:t>
            </a:r>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smtClean="0"/>
              <a:t>The </a:t>
            </a:r>
            <a:r>
              <a:rPr lang="en-US" sz="2400" dirty="0"/>
              <a:t>Immigration and Naturalization Act of 1952</a:t>
            </a:r>
          </a:p>
          <a:p>
            <a:r>
              <a:rPr lang="en-US" sz="2400" dirty="0"/>
              <a:t>Upheld the national origins quota system established by the Immigration Act of 1924</a:t>
            </a:r>
          </a:p>
          <a:p>
            <a:r>
              <a:rPr lang="en-US" sz="2400" dirty="0"/>
              <a:t>Ended Asian exclusion from immigrating to the United States</a:t>
            </a:r>
          </a:p>
          <a:p>
            <a:r>
              <a:rPr lang="en-US" sz="2400" dirty="0"/>
              <a:t>Introduced a system of preference based on skill sets and family reunification</a:t>
            </a:r>
          </a:p>
          <a:p>
            <a:r>
              <a:rPr lang="en-US" sz="2400" b="1" dirty="0"/>
              <a:t>Eliminated laws preventing Asians from becoming naturalized citizens</a:t>
            </a:r>
          </a:p>
          <a:p>
            <a:endParaRPr lang="en-US" sz="2400" dirty="0"/>
          </a:p>
        </p:txBody>
      </p:sp>
      <p:sp>
        <p:nvSpPr>
          <p:cNvPr id="6" name="Slide Number Placeholder 5"/>
          <p:cNvSpPr>
            <a:spLocks noGrp="1"/>
          </p:cNvSpPr>
          <p:nvPr>
            <p:ph type="sldNum" sz="quarter" idx="12"/>
          </p:nvPr>
        </p:nvSpPr>
        <p:spPr/>
        <p:txBody>
          <a:bodyPr/>
          <a:lstStyle/>
          <a:p>
            <a:fld id="{6B9BDE9A-5E7B-4669-8A22-E9AB2C171D87}" type="slidenum">
              <a:rPr lang="en-US" altLang="en-US" smtClean="0"/>
              <a:pPr/>
              <a:t>82</a:t>
            </a:fld>
            <a:endParaRPr lang="en-US" altLang="en-US"/>
          </a:p>
        </p:txBody>
      </p:sp>
    </p:spTree>
    <p:extLst>
      <p:ext uri="{BB962C8B-B14F-4D97-AF65-F5344CB8AC3E}">
        <p14:creationId xmlns:p14="http://schemas.microsoft.com/office/powerpoint/2010/main" val="1763325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FROM ONE OF THE BILL’S AUTHORS… </a:t>
            </a:r>
            <a:endParaRPr lang="en-US" sz="2400" dirty="0"/>
          </a:p>
        </p:txBody>
      </p:sp>
      <p:sp>
        <p:nvSpPr>
          <p:cNvPr id="3" name="Content Placeholder 2"/>
          <p:cNvSpPr>
            <a:spLocks noGrp="1"/>
          </p:cNvSpPr>
          <p:nvPr>
            <p:ph idx="1"/>
          </p:nvPr>
        </p:nvSpPr>
        <p:spPr/>
        <p:txBody>
          <a:bodyPr/>
          <a:lstStyle/>
          <a:p>
            <a:pPr>
              <a:buNone/>
            </a:pPr>
            <a:r>
              <a:rPr lang="en-US" sz="2400" i="1" dirty="0" smtClean="0"/>
              <a:t>	“I believe that this nation is the last hope of Western civilization and if this oasis of the world shall be overrun, perverted, contaminated or destroyed, then the last flickering light of humanity will be extinguished.</a:t>
            </a:r>
          </a:p>
          <a:p>
            <a:pPr>
              <a:buNone/>
            </a:pPr>
            <a:endParaRPr lang="en-US" sz="2400" i="1" dirty="0" smtClean="0"/>
          </a:p>
          <a:p>
            <a:pPr>
              <a:buNone/>
            </a:pPr>
            <a:r>
              <a:rPr lang="en-US" sz="2400" i="1" dirty="0" smtClean="0"/>
              <a:t>	Today, as never before, untold millions are storming our gates for admission and those gates are cracking under the strain. The solutions of the problems of Europe and Asia will not come through a transplanting of those problems en masse to the United States.”</a:t>
            </a:r>
          </a:p>
          <a:p>
            <a:pPr>
              <a:buNone/>
            </a:pPr>
            <a:r>
              <a:rPr lang="en-US" sz="2400" dirty="0" smtClean="0"/>
              <a:t>					</a:t>
            </a:r>
            <a:r>
              <a:rPr lang="en-US" sz="1800" dirty="0" smtClean="0"/>
              <a:t>Senator Pat McCarran</a:t>
            </a:r>
          </a:p>
          <a:p>
            <a:pPr>
              <a:buNone/>
            </a:pPr>
            <a:r>
              <a:rPr lang="en-US" sz="1800" dirty="0" smtClean="0"/>
              <a:t>					March 2, 1953</a:t>
            </a:r>
            <a:endParaRPr lang="en-US" sz="18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83</a:t>
            </a:fld>
            <a:endParaRPr lang="en-US"/>
          </a:p>
        </p:txBody>
      </p:sp>
      <p:pic>
        <p:nvPicPr>
          <p:cNvPr id="7" name="Picture 6" descr="Image resul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5486400"/>
            <a:ext cx="1143000" cy="137160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AN EFFORT TO ADDRESS MEXICAN IMMIGRATION</a:t>
            </a:r>
            <a:endParaRPr lang="en-US" sz="2400" dirty="0"/>
          </a:p>
        </p:txBody>
      </p:sp>
      <p:sp>
        <p:nvSpPr>
          <p:cNvPr id="3" name="Content Placeholder 2"/>
          <p:cNvSpPr>
            <a:spLocks noGrp="1"/>
          </p:cNvSpPr>
          <p:nvPr>
            <p:ph idx="1"/>
          </p:nvPr>
        </p:nvSpPr>
        <p:spPr/>
        <p:txBody>
          <a:bodyPr/>
          <a:lstStyle/>
          <a:p>
            <a:pPr>
              <a:buNone/>
            </a:pPr>
            <a:r>
              <a:rPr lang="en-US" sz="2400" dirty="0" smtClean="0"/>
              <a:t>	In  May 1954, the United States responded to a request from the Mexican government to slow the illegal entry of Mexican nationals into the United States.</a:t>
            </a:r>
          </a:p>
          <a:p>
            <a:r>
              <a:rPr lang="en-US" sz="2400" dirty="0" smtClean="0"/>
              <a:t>The program had the unfortunate name </a:t>
            </a:r>
            <a:r>
              <a:rPr lang="en-US" sz="2400" b="1" dirty="0" smtClean="0"/>
              <a:t>Operation Wetback </a:t>
            </a:r>
            <a:r>
              <a:rPr lang="en-US" sz="2400" dirty="0" smtClean="0"/>
              <a:t>and was primarily a response to pressure from a broad coalition of farmers and business interests concerned with the effects of Mexican immigrants living in the United States without legal permission.</a:t>
            </a:r>
          </a:p>
          <a:p>
            <a:r>
              <a:rPr lang="en-US" sz="2400" dirty="0" smtClean="0"/>
              <a:t>One consequence of the program was that a number of American citizens of Mexican origin were deported without the opportunity to prove their American citizenship.</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SOURCE OF THE PROBLEM…</a:t>
            </a:r>
            <a:endParaRPr lang="en-US" sz="2400" dirty="0"/>
          </a:p>
        </p:txBody>
      </p:sp>
      <p:sp>
        <p:nvSpPr>
          <p:cNvPr id="3" name="Content Placeholder 2"/>
          <p:cNvSpPr>
            <a:spLocks noGrp="1"/>
          </p:cNvSpPr>
          <p:nvPr>
            <p:ph idx="1"/>
          </p:nvPr>
        </p:nvSpPr>
        <p:spPr/>
        <p:txBody>
          <a:bodyPr/>
          <a:lstStyle/>
          <a:p>
            <a:pPr>
              <a:buNone/>
            </a:pPr>
            <a:r>
              <a:rPr lang="en-US" dirty="0" smtClean="0"/>
              <a:t>	</a:t>
            </a:r>
            <a:r>
              <a:rPr lang="en-US" sz="2400" dirty="0" smtClean="0"/>
              <a:t>In the early 1940’s, easing restrictions on importation of men from Mexico to assist with farm labor was seen as being of benefit to both the United States and Mexico</a:t>
            </a:r>
          </a:p>
          <a:p>
            <a:r>
              <a:rPr lang="en-US" sz="2400" dirty="0" smtClean="0"/>
              <a:t>Growers argued that labor shortages resulting from World War II required the recruitment of Mexican nationals.</a:t>
            </a:r>
          </a:p>
          <a:p>
            <a:r>
              <a:rPr lang="en-US" sz="2400" dirty="0" smtClean="0"/>
              <a:t>Mexico saw the program as a contribution to the war effort.</a:t>
            </a:r>
          </a:p>
          <a:p>
            <a:r>
              <a:rPr lang="en-US" sz="2400" dirty="0" smtClean="0"/>
              <a:t>Mexican peasants, desperate for cash work, were willing to take jobs at wages scorned by most Americans.</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85</a:t>
            </a:fld>
            <a:endParaRPr lang="en-US"/>
          </a:p>
        </p:txBody>
      </p:sp>
      <p:pic>
        <p:nvPicPr>
          <p:cNvPr id="7" name="Picture 6" descr="http://amhistory.si.edu/onthemove/img/media/l/151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715000"/>
            <a:ext cx="1524000" cy="114300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BRACERO PROGRAM</a:t>
            </a:r>
            <a:endParaRPr lang="en-US" sz="2400" dirty="0"/>
          </a:p>
        </p:txBody>
      </p:sp>
      <p:sp>
        <p:nvSpPr>
          <p:cNvPr id="3" name="Content Placeholder 2"/>
          <p:cNvSpPr>
            <a:spLocks noGrp="1"/>
          </p:cNvSpPr>
          <p:nvPr>
            <p:ph idx="1"/>
          </p:nvPr>
        </p:nvSpPr>
        <p:spPr/>
        <p:txBody>
          <a:bodyPr/>
          <a:lstStyle/>
          <a:p>
            <a:pPr>
              <a:buNone/>
            </a:pPr>
            <a:r>
              <a:rPr lang="en-US" sz="2400" dirty="0" smtClean="0"/>
              <a:t>	Growing out of this World War II concern by growers of agricultural products, the </a:t>
            </a:r>
            <a:r>
              <a:rPr lang="en-US" sz="2400" dirty="0" err="1" smtClean="0"/>
              <a:t>Bracero</a:t>
            </a:r>
            <a:r>
              <a:rPr lang="en-US" sz="2400" dirty="0" smtClean="0"/>
              <a:t> Program resulted from a series of bilateral agreements between the American and Mexican governments and promised</a:t>
            </a:r>
          </a:p>
          <a:p>
            <a:r>
              <a:rPr lang="en-US" sz="2400" dirty="0" smtClean="0"/>
              <a:t>Contracted immigrant workers payment of at least the prevailing area wage received by native workers</a:t>
            </a:r>
          </a:p>
          <a:p>
            <a:r>
              <a:rPr lang="en-US" sz="2400" dirty="0" smtClean="0"/>
              <a:t>Employment for three-fourths of the contract period</a:t>
            </a:r>
          </a:p>
          <a:p>
            <a:r>
              <a:rPr lang="en-US" sz="2400" dirty="0" smtClean="0"/>
              <a:t>Adequate, sanitary and free housing</a:t>
            </a:r>
          </a:p>
          <a:p>
            <a:r>
              <a:rPr lang="en-US" sz="2400" dirty="0" smtClean="0"/>
              <a:t>Decent meals at reasonable prices</a:t>
            </a:r>
          </a:p>
          <a:p>
            <a:r>
              <a:rPr lang="en-US" sz="2400" dirty="0" smtClean="0"/>
              <a:t>Occupational insurance at employer’s expense</a:t>
            </a:r>
          </a:p>
          <a:p>
            <a:r>
              <a:rPr lang="en-US" sz="2400" dirty="0" smtClean="0"/>
              <a:t>Free transportation back to Mexico at the end of the contract</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PROMISES WERE NOT ALWAYS KEPT…</a:t>
            </a:r>
            <a:endParaRPr lang="en-US" sz="2400" dirty="0"/>
          </a:p>
        </p:txBody>
      </p:sp>
      <p:sp>
        <p:nvSpPr>
          <p:cNvPr id="3" name="Content Placeholder 2"/>
          <p:cNvSpPr>
            <a:spLocks noGrp="1"/>
          </p:cNvSpPr>
          <p:nvPr>
            <p:ph idx="1"/>
          </p:nvPr>
        </p:nvSpPr>
        <p:spPr/>
        <p:txBody>
          <a:bodyPr/>
          <a:lstStyle/>
          <a:p>
            <a:pPr>
              <a:buNone/>
            </a:pPr>
            <a:r>
              <a:rPr lang="en-US" dirty="0" smtClean="0"/>
              <a:t>	</a:t>
            </a:r>
            <a:r>
              <a:rPr lang="en-US" sz="2400" dirty="0" smtClean="0"/>
              <a:t>Despite the “guarantees” of the agreements, many laborers lived in sub-standard conditions. From the Smithsonian Collection:</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r>
              <a:rPr lang="en-US" sz="2400" dirty="0" smtClean="0"/>
              <a:t>	</a:t>
            </a:r>
            <a:r>
              <a:rPr lang="en-US" sz="2000" dirty="0" smtClean="0"/>
              <a:t> "This is housing provided by a Texan farmer for 200 </a:t>
            </a:r>
            <a:r>
              <a:rPr lang="en-US" sz="2000" dirty="0" err="1" smtClean="0"/>
              <a:t>braceros</a:t>
            </a:r>
            <a:r>
              <a:rPr lang="en-US" sz="2000" dirty="0" smtClean="0"/>
              <a:t> in this long building, with the beds made out of stretched canvas, upper and lower. Such close living conditions make for high incidences of respiratory illnesses among the </a:t>
            </a:r>
            <a:r>
              <a:rPr lang="en-US" sz="2000" dirty="0" err="1" smtClean="0"/>
              <a:t>braceros</a:t>
            </a:r>
            <a:r>
              <a:rPr lang="en-US" sz="2000" dirty="0" smtClean="0"/>
              <a:t>."</a:t>
            </a:r>
            <a:endParaRPr lang="en-US" sz="20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87</a:t>
            </a:fld>
            <a:endParaRPr lang="en-US"/>
          </a:p>
        </p:txBody>
      </p:sp>
      <p:pic>
        <p:nvPicPr>
          <p:cNvPr id="7" name="Picture 6" descr="Bracero hous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895600"/>
            <a:ext cx="2857500" cy="226695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IMMIGRATION AND NATURALIZATION ACT OF 1965</a:t>
            </a:r>
            <a:endParaRPr lang="en-US" sz="2400" dirty="0"/>
          </a:p>
        </p:txBody>
      </p:sp>
      <p:sp>
        <p:nvSpPr>
          <p:cNvPr id="3" name="Content Placeholder 2"/>
          <p:cNvSpPr>
            <a:spLocks noGrp="1"/>
          </p:cNvSpPr>
          <p:nvPr>
            <p:ph idx="1"/>
          </p:nvPr>
        </p:nvSpPr>
        <p:spPr>
          <a:xfrm>
            <a:off x="723900" y="1143000"/>
            <a:ext cx="8001000" cy="4525963"/>
          </a:xfrm>
        </p:spPr>
        <p:txBody>
          <a:bodyPr/>
          <a:lstStyle/>
          <a:p>
            <a:pPr>
              <a:buNone/>
            </a:pPr>
            <a:r>
              <a:rPr lang="en-US" sz="2400" dirty="0" smtClean="0"/>
              <a:t>	The Immigration and Naturalization Act of 1965 (Hart-</a:t>
            </a:r>
            <a:r>
              <a:rPr lang="en-US" sz="2400" dirty="0" err="1" smtClean="0"/>
              <a:t>Celler</a:t>
            </a:r>
            <a:r>
              <a:rPr lang="en-US" sz="2400" dirty="0" smtClean="0"/>
              <a:t> Act) </a:t>
            </a:r>
          </a:p>
          <a:p>
            <a:r>
              <a:rPr lang="en-US" sz="2400" dirty="0" smtClean="0"/>
              <a:t>Was influenced greatly by the Civil Rights movement’s focus on equal treatment regardless of race or nationality</a:t>
            </a:r>
          </a:p>
          <a:p>
            <a:r>
              <a:rPr lang="en-US" sz="2400" dirty="0" smtClean="0"/>
              <a:t>Established a new immigration policy based on reuniting immigrant families and attracting skilled labor to the United States</a:t>
            </a:r>
          </a:p>
          <a:p>
            <a:r>
              <a:rPr lang="en-US" sz="2400" dirty="0" smtClean="0"/>
              <a:t>Resulted in a demographic change in immigrants to the United States.  In the 1950s, more than half of all immigrants were Europeans, whereas by the 1990s, only 16% were Europeans.</a:t>
            </a:r>
          </a:p>
          <a:p>
            <a:pPr>
              <a:buNone/>
            </a:pPr>
            <a:r>
              <a:rPr lang="en-US" sz="2000" dirty="0" smtClean="0"/>
              <a:t>     </a:t>
            </a:r>
            <a:r>
              <a:rPr lang="en-US" sz="2000" dirty="0" smtClean="0"/>
              <a:t> </a:t>
            </a:r>
          </a:p>
          <a:p>
            <a:pPr>
              <a:buNone/>
            </a:pPr>
            <a:endParaRPr lang="en-US" sz="2000" dirty="0"/>
          </a:p>
          <a:p>
            <a:pPr>
              <a:buNone/>
            </a:pPr>
            <a:r>
              <a:rPr lang="en-US" sz="2000" dirty="0" smtClean="0"/>
              <a:t>     Sen</a:t>
            </a:r>
            <a:r>
              <a:rPr lang="en-US" sz="2000" dirty="0" smtClean="0"/>
              <a:t>. Phillip Hart              </a:t>
            </a:r>
            <a:r>
              <a:rPr lang="en-US" sz="2000" dirty="0" smtClean="0"/>
              <a:t>                             </a:t>
            </a:r>
            <a:r>
              <a:rPr lang="en-US" sz="2000" dirty="0" err="1" smtClean="0"/>
              <a:t>Rep.Emanuel</a:t>
            </a:r>
            <a:r>
              <a:rPr lang="en-US" sz="2000" dirty="0" smtClean="0"/>
              <a:t> </a:t>
            </a:r>
            <a:r>
              <a:rPr lang="en-US" sz="2000" dirty="0" err="1" smtClean="0"/>
              <a:t>Celler</a:t>
            </a:r>
            <a:endParaRPr lang="en-US" sz="20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88</a:t>
            </a:fld>
            <a:endParaRPr lang="en-US"/>
          </a:p>
        </p:txBody>
      </p:sp>
      <p:pic>
        <p:nvPicPr>
          <p:cNvPr id="5" name="Picture 4" descr="Philip Hart (D-M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943600"/>
            <a:ext cx="838200" cy="914400"/>
          </a:xfrm>
          <a:prstGeom prst="rect">
            <a:avLst/>
          </a:prstGeom>
          <a:noFill/>
          <a:ln>
            <a:noFill/>
          </a:ln>
        </p:spPr>
      </p:pic>
      <p:pic>
        <p:nvPicPr>
          <p:cNvPr id="7" name="Picture 6" descr="Emanuel Celler NYWT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5867400"/>
            <a:ext cx="838200" cy="99060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CHANGES IN THE FACE OF AMERICA</a:t>
            </a:r>
            <a:endParaRPr lang="en-US" sz="2400" dirty="0"/>
          </a:p>
        </p:txBody>
      </p:sp>
      <p:sp>
        <p:nvSpPr>
          <p:cNvPr id="3" name="Content Placeholder 2"/>
          <p:cNvSpPr>
            <a:spLocks noGrp="1"/>
          </p:cNvSpPr>
          <p:nvPr>
            <p:ph idx="1"/>
          </p:nvPr>
        </p:nvSpPr>
        <p:spPr/>
        <p:txBody>
          <a:bodyPr/>
          <a:lstStyle/>
          <a:p>
            <a:pPr>
              <a:buNone/>
            </a:pPr>
            <a:r>
              <a:rPr lang="en-US" dirty="0" smtClean="0"/>
              <a:t>	</a:t>
            </a:r>
            <a:r>
              <a:rPr lang="en-US" sz="2400" dirty="0" smtClean="0"/>
              <a:t>Between 1965 and 2000, the greatest number of immigrants came to the United States from</a:t>
            </a:r>
          </a:p>
          <a:p>
            <a:r>
              <a:rPr lang="en-US" sz="2400" dirty="0" smtClean="0"/>
              <a:t>Mexico (4.3 million)</a:t>
            </a:r>
          </a:p>
          <a:p>
            <a:r>
              <a:rPr lang="en-US" sz="2400" dirty="0" smtClean="0"/>
              <a:t>The Philippines (1.4 million)</a:t>
            </a:r>
          </a:p>
          <a:p>
            <a:pPr>
              <a:buNone/>
            </a:pPr>
            <a:endParaRPr lang="en-US" sz="2400" dirty="0" smtClean="0"/>
          </a:p>
          <a:p>
            <a:pPr>
              <a:buNone/>
            </a:pPr>
            <a:r>
              <a:rPr lang="en-US" sz="2400" dirty="0" smtClean="0"/>
              <a:t>	In that same period, between 700,000 and 800,000 immigrants entered the United States came from</a:t>
            </a:r>
          </a:p>
          <a:p>
            <a:r>
              <a:rPr lang="en-US" sz="2400" dirty="0" smtClean="0"/>
              <a:t>Korea</a:t>
            </a:r>
          </a:p>
          <a:p>
            <a:r>
              <a:rPr lang="en-US" sz="2400" dirty="0" smtClean="0"/>
              <a:t>The Dominican Republic</a:t>
            </a:r>
          </a:p>
          <a:p>
            <a:r>
              <a:rPr lang="en-US" sz="2400" dirty="0" smtClean="0"/>
              <a:t>India</a:t>
            </a:r>
          </a:p>
          <a:p>
            <a:r>
              <a:rPr lang="en-US" sz="2400" dirty="0" smtClean="0"/>
              <a:t>Cuba</a:t>
            </a:r>
          </a:p>
          <a:p>
            <a:r>
              <a:rPr lang="en-US" sz="2400" dirty="0" smtClean="0"/>
              <a:t>Vietnam</a:t>
            </a:r>
            <a:endParaRPr lang="en-US"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89</a:t>
            </a:fld>
            <a:endParaRPr lang="en-US"/>
          </a:p>
        </p:txBody>
      </p:sp>
      <p:pic>
        <p:nvPicPr>
          <p:cNvPr id="7" name="Picture 6" descr="Image result for images for immigrants to the United Stat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876800"/>
            <a:ext cx="2971800" cy="1981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001000" cy="4525963"/>
          </a:xfrm>
        </p:spPr>
        <p:txBody>
          <a:bodyPr/>
          <a:lstStyle/>
          <a:p>
            <a:pPr>
              <a:buNone/>
            </a:pPr>
            <a:endParaRPr lang="en-US" sz="2400" i="1" dirty="0" smtClean="0"/>
          </a:p>
          <a:p>
            <a:pPr>
              <a:buNone/>
            </a:pPr>
            <a:r>
              <a:rPr lang="en-US" sz="2400" i="1" dirty="0" smtClean="0"/>
              <a:t>	that I will bear arms on behalf of the United States when required by the law; that I will perform noncombatant service in the Armed Forces of the United States when required by the law; that I will perform work of national importance under civilian direction when required by the law; and that I take this obligation freely, without any mental reservation or purpose of evasion; so help me God."</a:t>
            </a:r>
          </a:p>
          <a:p>
            <a:endParaRPr lang="en-US" sz="2400" dirty="0" smtClean="0"/>
          </a:p>
          <a:p>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9</a:t>
            </a:fld>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ILLEGAL IMMIGRATION</a:t>
            </a:r>
            <a:endParaRPr lang="en-US" sz="2400" dirty="0"/>
          </a:p>
        </p:txBody>
      </p:sp>
      <p:sp>
        <p:nvSpPr>
          <p:cNvPr id="3" name="Content Placeholder 2"/>
          <p:cNvSpPr>
            <a:spLocks noGrp="1"/>
          </p:cNvSpPr>
          <p:nvPr>
            <p:ph idx="1"/>
          </p:nvPr>
        </p:nvSpPr>
        <p:spPr/>
        <p:txBody>
          <a:bodyPr/>
          <a:lstStyle/>
          <a:p>
            <a:pPr>
              <a:buNone/>
            </a:pPr>
            <a:r>
              <a:rPr lang="en-US" sz="2400" dirty="0" smtClean="0"/>
              <a:t>	Land routes through Canada and Mexico were the means by which a number of illegal immigrants entered the United States in the 1980s and 1990s.</a:t>
            </a:r>
          </a:p>
          <a:p>
            <a:pPr>
              <a:buNone/>
            </a:pPr>
            <a:r>
              <a:rPr lang="en-US" sz="2400" dirty="0" smtClean="0"/>
              <a:t>	</a:t>
            </a:r>
          </a:p>
          <a:p>
            <a:pPr>
              <a:buNone/>
            </a:pPr>
            <a:r>
              <a:rPr lang="en-US" sz="2400" dirty="0" smtClean="0"/>
              <a:t>	The </a:t>
            </a:r>
            <a:r>
              <a:rPr lang="en-US" sz="2400" b="1" dirty="0" smtClean="0"/>
              <a:t>Immigration and Reform Act of 1986 </a:t>
            </a:r>
            <a:r>
              <a:rPr lang="en-US" sz="2400" dirty="0" smtClean="0"/>
              <a:t>attempted to address concerns by </a:t>
            </a:r>
          </a:p>
          <a:p>
            <a:r>
              <a:rPr lang="en-US" sz="2400" dirty="0" smtClean="0"/>
              <a:t>Providing better enforcement of immigration policies</a:t>
            </a:r>
          </a:p>
          <a:p>
            <a:r>
              <a:rPr lang="en-US" sz="2400" dirty="0" smtClean="0"/>
              <a:t>Creating more possibilities to seek </a:t>
            </a:r>
            <a:r>
              <a:rPr lang="en-US" sz="2400" i="1" dirty="0" smtClean="0"/>
              <a:t>legal </a:t>
            </a:r>
            <a:r>
              <a:rPr lang="en-US" sz="2400" dirty="0" smtClean="0"/>
              <a:t>immigration</a:t>
            </a:r>
          </a:p>
          <a:p>
            <a:r>
              <a:rPr lang="en-US" sz="2400" dirty="0" smtClean="0"/>
              <a:t>Including two amnesty programs for unauthorized aliens</a:t>
            </a:r>
          </a:p>
          <a:p>
            <a:r>
              <a:rPr lang="en-US" sz="2400" dirty="0" smtClean="0"/>
              <a:t>Collectively granting amnesty to more than 3,000,000 aliens</a:t>
            </a:r>
          </a:p>
          <a:p>
            <a:endParaRPr lang="en-US" sz="2400" dirty="0" smtClean="0"/>
          </a:p>
          <a:p>
            <a:pPr>
              <a:buNone/>
            </a:pPr>
            <a:r>
              <a:rPr lang="en-US" sz="2400" dirty="0" smtClean="0"/>
              <a:t>		</a:t>
            </a:r>
          </a:p>
        </p:txBody>
      </p:sp>
      <p:sp>
        <p:nvSpPr>
          <p:cNvPr id="6" name="Slide Number Placeholder 5"/>
          <p:cNvSpPr>
            <a:spLocks noGrp="1"/>
          </p:cNvSpPr>
          <p:nvPr>
            <p:ph type="sldNum" sz="quarter" idx="12"/>
          </p:nvPr>
        </p:nvSpPr>
        <p:spPr/>
        <p:txBody>
          <a:bodyPr/>
          <a:lstStyle/>
          <a:p>
            <a:fld id="{7BAA72CC-8EA3-4AB4-B81A-5CDF1310E7AD}" type="slidenum">
              <a:rPr lang="en-US" smtClean="0"/>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APPROACHING IMMIGRATION FROM A </a:t>
            </a:r>
            <a:br>
              <a:rPr lang="en-US" sz="2400" dirty="0" smtClean="0"/>
            </a:br>
            <a:r>
              <a:rPr lang="en-US" sz="2400" dirty="0" smtClean="0"/>
              <a:t>DIFFERENT PERSPECTIVE</a:t>
            </a:r>
            <a:endParaRPr lang="en-US" sz="2400" dirty="0"/>
          </a:p>
        </p:txBody>
      </p:sp>
      <p:sp>
        <p:nvSpPr>
          <p:cNvPr id="3" name="Content Placeholder 2"/>
          <p:cNvSpPr>
            <a:spLocks noGrp="1"/>
          </p:cNvSpPr>
          <p:nvPr>
            <p:ph idx="1"/>
          </p:nvPr>
        </p:nvSpPr>
        <p:spPr/>
        <p:txBody>
          <a:bodyPr/>
          <a:lstStyle/>
          <a:p>
            <a:pPr>
              <a:buNone/>
            </a:pPr>
            <a:r>
              <a:rPr lang="en-US" sz="2400" dirty="0" smtClean="0"/>
              <a:t>	Through the </a:t>
            </a:r>
            <a:r>
              <a:rPr lang="en-US" sz="2400" b="1" dirty="0" smtClean="0"/>
              <a:t>Illegal Immigration Reform and Immigrant Responsibility Act (IIRIRA) of 1996</a:t>
            </a:r>
            <a:r>
              <a:rPr lang="en-US" sz="2400" dirty="0" smtClean="0"/>
              <a:t>, Congress sought to  </a:t>
            </a:r>
          </a:p>
          <a:p>
            <a:r>
              <a:rPr lang="en-US" sz="2400" dirty="0" smtClean="0"/>
              <a:t>Strengthen and streamline U.S. immigration law</a:t>
            </a:r>
          </a:p>
          <a:p>
            <a:r>
              <a:rPr lang="en-US" sz="2400" dirty="0" smtClean="0"/>
              <a:t>Incorporating employment  eligibility guidelines, </a:t>
            </a:r>
            <a:r>
              <a:rPr lang="en-US" sz="2400" b="1" dirty="0" smtClean="0"/>
              <a:t>including sanctions for employers </a:t>
            </a:r>
            <a:r>
              <a:rPr lang="en-US" sz="2400" dirty="0" smtClean="0"/>
              <a:t>who fail to comply with regulations and restrictions on unfair immigration-related practices</a:t>
            </a:r>
          </a:p>
          <a:p>
            <a:r>
              <a:rPr lang="en-US" sz="2400" dirty="0" smtClean="0"/>
              <a:t>Establishing provisions governing the disbursement of government aid to aliens</a:t>
            </a:r>
          </a:p>
        </p:txBody>
      </p:sp>
      <p:sp>
        <p:nvSpPr>
          <p:cNvPr id="6" name="Slide Number Placeholder 5"/>
          <p:cNvSpPr>
            <a:spLocks noGrp="1"/>
          </p:cNvSpPr>
          <p:nvPr>
            <p:ph type="sldNum" sz="quarter" idx="12"/>
          </p:nvPr>
        </p:nvSpPr>
        <p:spPr/>
        <p:txBody>
          <a:bodyPr/>
          <a:lstStyle/>
          <a:p>
            <a:fld id="{7BAA72CC-8EA3-4AB4-B81A-5CDF1310E7AD}" type="slidenum">
              <a:rPr lang="en-US" smtClean="0"/>
              <a:pPr/>
              <a:t>91</a:t>
            </a:fld>
            <a:endParaRPr lang="en-US"/>
          </a:p>
        </p:txBody>
      </p:sp>
      <p:pic>
        <p:nvPicPr>
          <p:cNvPr id="5" name="Picture 4" descr="Image result for images for law"/>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5410200"/>
            <a:ext cx="838200" cy="144780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IIRIRA SPECIFICALLY ADDRESSED…</a:t>
            </a:r>
            <a:endParaRPr lang="en-US" sz="2400" dirty="0"/>
          </a:p>
        </p:txBody>
      </p:sp>
      <p:sp>
        <p:nvSpPr>
          <p:cNvPr id="3" name="Content Placeholder 2"/>
          <p:cNvSpPr>
            <a:spLocks noGrp="1"/>
          </p:cNvSpPr>
          <p:nvPr>
            <p:ph idx="1"/>
          </p:nvPr>
        </p:nvSpPr>
        <p:spPr/>
        <p:txBody>
          <a:bodyPr/>
          <a:lstStyle/>
          <a:p>
            <a:pPr>
              <a:buNone/>
            </a:pPr>
            <a:r>
              <a:rPr lang="en-US" dirty="0" smtClean="0"/>
              <a:t>	</a:t>
            </a:r>
            <a:r>
              <a:rPr lang="en-US" sz="2400" dirty="0" smtClean="0"/>
              <a:t>The general intent of the IIRIRA is to increase penalties for being in the United States illegally. The act increased penalties for certain activities related to assisting illegal immigrants, including</a:t>
            </a:r>
          </a:p>
          <a:p>
            <a:r>
              <a:rPr lang="en-US" sz="2400" dirty="0" smtClean="0"/>
              <a:t>Creating false identity documents</a:t>
            </a:r>
          </a:p>
          <a:p>
            <a:r>
              <a:rPr lang="en-US" sz="2400" dirty="0" smtClean="0"/>
              <a:t>Smuggling </a:t>
            </a:r>
          </a:p>
          <a:p>
            <a:r>
              <a:rPr lang="en-US" sz="2400" dirty="0" smtClean="0"/>
              <a:t>Imposing on employers a responsibility to confirm U.S. employment eligibility of any new hire</a:t>
            </a:r>
            <a:endParaRPr lang="en-US"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AS ISSUES OF POLITICS HAVE ENTERED </a:t>
            </a:r>
            <a:br>
              <a:rPr lang="en-US" sz="2400" dirty="0" smtClean="0"/>
            </a:br>
            <a:r>
              <a:rPr lang="en-US" sz="2400" dirty="0" smtClean="0"/>
              <a:t>THE DISCUSSION…</a:t>
            </a:r>
            <a:endParaRPr lang="en-US" sz="2400" dirty="0"/>
          </a:p>
        </p:txBody>
      </p:sp>
      <p:sp>
        <p:nvSpPr>
          <p:cNvPr id="3" name="Content Placeholder 2"/>
          <p:cNvSpPr>
            <a:spLocks noGrp="1"/>
          </p:cNvSpPr>
          <p:nvPr>
            <p:ph idx="1"/>
          </p:nvPr>
        </p:nvSpPr>
        <p:spPr/>
        <p:txBody>
          <a:bodyPr/>
          <a:lstStyle/>
          <a:p>
            <a:pPr>
              <a:buNone/>
            </a:pPr>
            <a:r>
              <a:rPr lang="en-US" sz="2400" dirty="0" smtClean="0"/>
              <a:t>	Recent discussions relating to immigration have taken on a political tone as questions have arisen regarding</a:t>
            </a:r>
          </a:p>
          <a:p>
            <a:r>
              <a:rPr lang="en-US" sz="2400" dirty="0" smtClean="0"/>
              <a:t>The impact of what were referred to as </a:t>
            </a:r>
            <a:r>
              <a:rPr lang="en-US" sz="2400" i="1" dirty="0" smtClean="0"/>
              <a:t>“anchor babies</a:t>
            </a:r>
            <a:r>
              <a:rPr lang="en-US" sz="2400" dirty="0" smtClean="0"/>
              <a:t>” on efforts of immigrant parents to gain priority for admittance to or ability to remain in the United States</a:t>
            </a:r>
          </a:p>
          <a:p>
            <a:r>
              <a:rPr lang="en-US" sz="2400" dirty="0" smtClean="0"/>
              <a:t>Calls for the building of a wall to impede illegal immigration into the country</a:t>
            </a:r>
          </a:p>
          <a:p>
            <a:pPr>
              <a:buNone/>
            </a:pPr>
            <a:endParaRPr lang="en-US" sz="2400" dirty="0" smtClean="0"/>
          </a:p>
          <a:p>
            <a:pPr>
              <a:buNone/>
            </a:pPr>
            <a:endParaRPr lang="en-US" sz="2400" dirty="0" smtClean="0"/>
          </a:p>
          <a:p>
            <a:pPr>
              <a:buNone/>
            </a:pPr>
            <a:endParaRPr lang="en-US" sz="2400" dirty="0" smtClean="0"/>
          </a:p>
          <a:p>
            <a:pPr>
              <a:buNone/>
            </a:pPr>
            <a:r>
              <a:rPr lang="en-US" sz="2000" dirty="0" smtClean="0"/>
              <a:t>	Presidential candidate Jeb Bush attempts to                             explain  “anchor babies” reference in                                      Aug    August 2015</a:t>
            </a:r>
          </a:p>
          <a:p>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93</a:t>
            </a:fld>
            <a:endParaRPr lang="en-US"/>
          </a:p>
        </p:txBody>
      </p:sp>
      <p:pic>
        <p:nvPicPr>
          <p:cNvPr id="7" name="Picture 6" descr="Jeb Bush under fire for &amp;#39;anchor babies&amp;#39; com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181600"/>
            <a:ext cx="3048000" cy="167640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THE “LAW OF THE SOIL” – PART II</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smtClean="0"/>
              <a:t>The Fourteenth Amendment employs the principle of “</a:t>
            </a:r>
            <a:r>
              <a:rPr lang="en-US" sz="2400" b="1" i="1" dirty="0" smtClean="0"/>
              <a:t>jus soli</a:t>
            </a:r>
            <a:r>
              <a:rPr lang="en-US" sz="2400" dirty="0" smtClean="0"/>
              <a:t>,”  the “</a:t>
            </a:r>
            <a:r>
              <a:rPr lang="en-US" sz="2400" i="1" dirty="0" smtClean="0"/>
              <a:t>law of the soil</a:t>
            </a:r>
            <a:r>
              <a:rPr lang="en-US" sz="2400" dirty="0" smtClean="0"/>
              <a:t>” or the “</a:t>
            </a:r>
            <a:r>
              <a:rPr lang="en-US" sz="2400" i="1" dirty="0" smtClean="0"/>
              <a:t>right of birthplace</a:t>
            </a:r>
            <a:r>
              <a:rPr lang="en-US" sz="2400" dirty="0" smtClean="0"/>
              <a:t>.”</a:t>
            </a:r>
          </a:p>
          <a:p>
            <a:pPr>
              <a:buNone/>
            </a:pPr>
            <a:r>
              <a:rPr lang="en-US" sz="2400" dirty="0" smtClean="0"/>
              <a:t>	</a:t>
            </a:r>
            <a:r>
              <a:rPr lang="en-US" sz="2400" b="0" i="1" dirty="0" smtClean="0"/>
              <a:t>Any child born in the United States is a citizen of the United States </a:t>
            </a:r>
            <a:r>
              <a:rPr lang="en-US" sz="2400" b="1" i="1" dirty="0" smtClean="0"/>
              <a:t>even if the child’s parents are not citizens</a:t>
            </a:r>
            <a:endParaRPr lang="en-US" sz="2400" dirty="0"/>
          </a:p>
        </p:txBody>
      </p:sp>
      <p:sp>
        <p:nvSpPr>
          <p:cNvPr id="6" name="Slide Number Placeholder 5"/>
          <p:cNvSpPr>
            <a:spLocks noGrp="1"/>
          </p:cNvSpPr>
          <p:nvPr>
            <p:ph type="sldNum" sz="quarter" idx="12"/>
          </p:nvPr>
        </p:nvSpPr>
        <p:spPr/>
        <p:txBody>
          <a:bodyPr/>
          <a:lstStyle/>
          <a:p>
            <a:fld id="{4B31FDB3-ECBD-43AA-8F2E-8767A9BA03A8}" type="slidenum">
              <a:rPr lang="en-US" altLang="en-US" smtClean="0"/>
              <a:pPr/>
              <a:t>94</a:t>
            </a:fld>
            <a:endParaRPr lang="en-US" altLang="en-US"/>
          </a:p>
        </p:txBody>
      </p:sp>
      <p:pic>
        <p:nvPicPr>
          <p:cNvPr id="5" name="Picture 4" descr="Image result for Fourteenth Amend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4915535"/>
            <a:ext cx="5943600" cy="1942465"/>
          </a:xfrm>
          <a:prstGeom prst="rect">
            <a:avLst/>
          </a:prstGeom>
          <a:noFill/>
          <a:ln>
            <a:noFill/>
          </a:ln>
        </p:spPr>
      </p:pic>
    </p:spTree>
    <p:extLst>
      <p:ext uri="{BB962C8B-B14F-4D97-AF65-F5344CB8AC3E}">
        <p14:creationId xmlns:p14="http://schemas.microsoft.com/office/powerpoint/2010/main" val="3282423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pPr algn="ctr"/>
            <a:r>
              <a:rPr lang="en-US" sz="2400" dirty="0" smtClean="0"/>
              <a:t>BUT WAS THAT THE FINAL RESOLUTION?...</a:t>
            </a:r>
            <a:endParaRPr lang="en-US" sz="2400" dirty="0"/>
          </a:p>
        </p:txBody>
      </p:sp>
      <p:sp>
        <p:nvSpPr>
          <p:cNvPr id="3" name="Content Placeholder 2"/>
          <p:cNvSpPr>
            <a:spLocks noGrp="1"/>
          </p:cNvSpPr>
          <p:nvPr>
            <p:ph idx="1"/>
          </p:nvPr>
        </p:nvSpPr>
        <p:spPr>
          <a:xfrm>
            <a:off x="457200" y="1295400"/>
            <a:ext cx="8229600" cy="4525963"/>
          </a:xfrm>
        </p:spPr>
        <p:txBody>
          <a:bodyPr/>
          <a:lstStyle/>
          <a:p>
            <a:pPr>
              <a:buNone/>
            </a:pPr>
            <a:r>
              <a:rPr lang="en-US" sz="2400" dirty="0" smtClean="0"/>
              <a:t>	</a:t>
            </a:r>
            <a:r>
              <a:rPr lang="en-US" sz="2400" i="1" dirty="0" smtClean="0"/>
              <a:t>"I don't think they have American citizenship and if you speak to some very, very good lawyers -- and I know some will disagree, but many of them agree with me -- and you're going to find they do not have American citizenship…“</a:t>
            </a:r>
          </a:p>
          <a:p>
            <a:pPr>
              <a:buNone/>
            </a:pPr>
            <a:endParaRPr lang="en-US" sz="2400" i="1" dirty="0" smtClean="0"/>
          </a:p>
          <a:p>
            <a:pPr>
              <a:buNone/>
            </a:pPr>
            <a:r>
              <a:rPr lang="en-US" sz="2400" i="1" dirty="0" smtClean="0"/>
              <a:t>					</a:t>
            </a:r>
            <a:r>
              <a:rPr lang="en-US" sz="2000" dirty="0" smtClean="0"/>
              <a:t>Donald Trump on children of illegal 				immigrants –August 18</a:t>
            </a:r>
            <a:r>
              <a:rPr lang="en-US" sz="2000" b="1" dirty="0" smtClean="0"/>
              <a:t>, 2015</a:t>
            </a:r>
          </a:p>
          <a:p>
            <a:pPr>
              <a:buNone/>
            </a:pPr>
            <a:r>
              <a:rPr lang="en-US" sz="2000" dirty="0" smtClean="0"/>
              <a:t>					</a:t>
            </a:r>
            <a:endParaRPr lang="en-US" sz="2400" dirty="0" smtClean="0"/>
          </a:p>
          <a:p>
            <a:pPr>
              <a:buNone/>
            </a:pPr>
            <a:r>
              <a:rPr lang="en-US" sz="2400" dirty="0" smtClean="0"/>
              <a:t> </a:t>
            </a:r>
            <a:endParaRPr lang="en-US" sz="2400" dirty="0"/>
          </a:p>
        </p:txBody>
      </p:sp>
      <p:sp>
        <p:nvSpPr>
          <p:cNvPr id="6" name="Slide Number Placeholder 5"/>
          <p:cNvSpPr>
            <a:spLocks noGrp="1"/>
          </p:cNvSpPr>
          <p:nvPr>
            <p:ph type="sldNum" sz="quarter" idx="12"/>
          </p:nvPr>
        </p:nvSpPr>
        <p:spPr/>
        <p:txBody>
          <a:bodyPr/>
          <a:lstStyle/>
          <a:p>
            <a:fld id="{4B31FDB3-ECBD-43AA-8F2E-8767A9BA03A8}" type="slidenum">
              <a:rPr lang="en-US" altLang="en-US" smtClean="0"/>
              <a:pPr/>
              <a:t>95</a:t>
            </a:fld>
            <a:endParaRPr lang="en-US" altLang="en-US"/>
          </a:p>
        </p:txBody>
      </p:sp>
      <p:pic>
        <p:nvPicPr>
          <p:cNvPr id="8" name="Picture 7" descr="Image result for Donald Tru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4876800"/>
            <a:ext cx="1371600" cy="198120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SUPPORT FOR BUILDING A WALL…</a:t>
            </a:r>
            <a:endParaRPr lang="en-US" sz="2400" dirty="0"/>
          </a:p>
        </p:txBody>
      </p:sp>
      <p:sp>
        <p:nvSpPr>
          <p:cNvPr id="3" name="Content Placeholder 2"/>
          <p:cNvSpPr>
            <a:spLocks noGrp="1"/>
          </p:cNvSpPr>
          <p:nvPr>
            <p:ph idx="1"/>
          </p:nvPr>
        </p:nvSpPr>
        <p:spPr/>
        <p:txBody>
          <a:bodyPr/>
          <a:lstStyle/>
          <a:p>
            <a:pPr>
              <a:buNone/>
            </a:pPr>
            <a:r>
              <a:rPr lang="en-US" sz="2400" dirty="0" smtClean="0"/>
              <a:t>	Support for building a wall to challenge those illegally entering the country across its southern border at times comes from those in unique positions of knowledge:</a:t>
            </a:r>
          </a:p>
          <a:p>
            <a:pPr>
              <a:buNone/>
            </a:pPr>
            <a:endParaRPr lang="en-US" sz="2400" dirty="0" smtClean="0"/>
          </a:p>
          <a:p>
            <a:pPr>
              <a:buNone/>
            </a:pPr>
            <a:r>
              <a:rPr lang="en-US" sz="2400" b="1" dirty="0" smtClean="0"/>
              <a:t>	</a:t>
            </a:r>
            <a:r>
              <a:rPr lang="en-US" sz="2400" dirty="0" smtClean="0"/>
              <a:t>Chief Patrol Agent Manuel Padilla Jr., who oversees the Rio Grande sector for Border Patrol,  believes a wall is 'critical' to securing the border</a:t>
            </a:r>
          </a:p>
          <a:p>
            <a:r>
              <a:rPr lang="en-US" sz="2400" dirty="0" smtClean="0"/>
              <a:t>Area of Mexico Padilla's agents face across the Rio Grande is designated by State Department as so dangerous no American should go there</a:t>
            </a:r>
          </a:p>
          <a:p>
            <a:pPr lvl="0"/>
            <a:r>
              <a:rPr lang="en-US" sz="2400" dirty="0" smtClean="0"/>
              <a:t>Sector has highest number of apprehensions of “</a:t>
            </a:r>
            <a:r>
              <a:rPr lang="en-US" sz="2400" dirty="0" err="1" smtClean="0"/>
              <a:t>illegals</a:t>
            </a:r>
            <a:r>
              <a:rPr lang="en-US" sz="2400" dirty="0" smtClean="0"/>
              <a:t>” and biggest haul of drugs made by agents</a:t>
            </a:r>
          </a:p>
          <a:p>
            <a:pPr>
              <a:buNone/>
            </a:pP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ONE JUSTIFICATION FOR THE WALL</a:t>
            </a:r>
            <a:endParaRPr lang="en-US" sz="2400" dirty="0"/>
          </a:p>
        </p:txBody>
      </p:sp>
      <p:sp>
        <p:nvSpPr>
          <p:cNvPr id="3" name="Content Placeholder 2"/>
          <p:cNvSpPr>
            <a:spLocks noGrp="1"/>
          </p:cNvSpPr>
          <p:nvPr>
            <p:ph idx="1"/>
          </p:nvPr>
        </p:nvSpPr>
        <p:spPr/>
        <p:txBody>
          <a:bodyPr/>
          <a:lstStyle/>
          <a:p>
            <a:pPr lvl="0">
              <a:buNone/>
            </a:pPr>
            <a:r>
              <a:rPr lang="en-US" sz="2400" dirty="0" smtClean="0"/>
              <a:t>	Padilla says a 'physical barrier' is vital to stopping the flow of people and narcotics ….</a:t>
            </a:r>
          </a:p>
          <a:p>
            <a:pPr lvl="0">
              <a:buNone/>
            </a:pPr>
            <a:endParaRPr lang="en-US" sz="2400" dirty="0" smtClean="0"/>
          </a:p>
          <a:p>
            <a:pPr lvl="0">
              <a:buNone/>
            </a:pPr>
            <a:endParaRPr lang="en-US" sz="2400" dirty="0" smtClean="0"/>
          </a:p>
          <a:p>
            <a:pPr lvl="0">
              <a:buNone/>
            </a:pPr>
            <a:endParaRPr lang="en-US" sz="2400" dirty="0" smtClean="0"/>
          </a:p>
          <a:p>
            <a:pPr lvl="0">
              <a:buNone/>
            </a:pPr>
            <a:endParaRPr lang="en-US" sz="2400" dirty="0" smtClean="0"/>
          </a:p>
          <a:p>
            <a:pPr lvl="0">
              <a:buNone/>
            </a:pPr>
            <a:endParaRPr lang="en-US" sz="2400" dirty="0" smtClean="0"/>
          </a:p>
          <a:p>
            <a:pPr lvl="0">
              <a:buNone/>
            </a:pPr>
            <a:endParaRPr lang="en-US" sz="2400" dirty="0" smtClean="0"/>
          </a:p>
          <a:p>
            <a:pPr lvl="0">
              <a:buNone/>
            </a:pPr>
            <a:endParaRPr lang="en-US" sz="2400" dirty="0" smtClean="0"/>
          </a:p>
          <a:p>
            <a:pPr lvl="0">
              <a:buNone/>
            </a:pPr>
            <a:endParaRPr lang="en-US" sz="2400" dirty="0" smtClean="0"/>
          </a:p>
          <a:p>
            <a:pPr lvl="0">
              <a:buNone/>
            </a:pPr>
            <a:r>
              <a:rPr lang="en-US" sz="2000" dirty="0" smtClean="0"/>
              <a:t>					      Manuel Padilla, Jr.</a:t>
            </a:r>
          </a:p>
          <a:p>
            <a:pPr lvl="0">
              <a:buNone/>
            </a:pPr>
            <a:r>
              <a:rPr lang="en-US" sz="2000" dirty="0" smtClean="0"/>
              <a:t>		  Rio Grande Valley Patrol Border Sector Chief</a:t>
            </a:r>
          </a:p>
          <a:p>
            <a:pPr lvl="0">
              <a:buNone/>
            </a:pPr>
            <a:endParaRPr lang="en-US" sz="2400" dirty="0" smtClean="0"/>
          </a:p>
          <a:p>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97</a:t>
            </a:fld>
            <a:endParaRPr lang="en-US"/>
          </a:p>
        </p:txBody>
      </p:sp>
      <p:pic>
        <p:nvPicPr>
          <p:cNvPr id="7" name="Picture 6" descr="Speaking out: Manuel Padilla Jr, the Rio Grande Valley&#10;Border Patrol Sector Chief Patrol Agent, tells Dailymail.com the border wall is a mus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5334000"/>
            <a:ext cx="2209800" cy="1524000"/>
          </a:xfrm>
          <a:prstGeom prst="rect">
            <a:avLst/>
          </a:prstGeom>
          <a:noFill/>
          <a:ln>
            <a:noFill/>
          </a:ln>
        </p:spPr>
      </p:pic>
      <p:pic>
        <p:nvPicPr>
          <p:cNvPr id="8" name="Picture 7" descr="Image result for images for &quot;Build the WAll&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590800"/>
            <a:ext cx="2667001" cy="297180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AS THE ISSUE HAS BECOME POLITICIZED…</a:t>
            </a:r>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98</a:t>
            </a:fld>
            <a:endParaRPr lang="en-US"/>
          </a:p>
        </p:txBody>
      </p:sp>
      <p:pic>
        <p:nvPicPr>
          <p:cNvPr id="7" name="Content Placeholder 6" descr="Image result for images of NEW American citizens"/>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23318" y="1600200"/>
            <a:ext cx="4525963" cy="4525963"/>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IN SOUTH CAROLINA…</a:t>
            </a:r>
            <a:endParaRPr lang="en-US" sz="2400" dirty="0"/>
          </a:p>
        </p:txBody>
      </p:sp>
      <p:sp>
        <p:nvSpPr>
          <p:cNvPr id="3" name="Content Placeholder 2"/>
          <p:cNvSpPr>
            <a:spLocks noGrp="1"/>
          </p:cNvSpPr>
          <p:nvPr>
            <p:ph idx="1"/>
          </p:nvPr>
        </p:nvSpPr>
        <p:spPr/>
        <p:txBody>
          <a:bodyPr/>
          <a:lstStyle/>
          <a:p>
            <a:pPr marL="0" indent="0">
              <a:buNone/>
            </a:pPr>
            <a:r>
              <a:rPr lang="en-US" sz="2400" b="1" dirty="0"/>
              <a:t>Nearly 5 percent of South Carolina residents are immigrants, while almost 4 percent are native-born U.S. citizens with at least one immigrant parent.</a:t>
            </a:r>
            <a:endParaRPr lang="en-US" sz="2400" dirty="0"/>
          </a:p>
          <a:p>
            <a:r>
              <a:rPr lang="en-US" sz="2000" dirty="0"/>
              <a:t>In 2015, 232,749 immigrants (foreign-born individuals) comprised 4.8 percent of the population.</a:t>
            </a:r>
          </a:p>
          <a:p>
            <a:r>
              <a:rPr lang="en-US" sz="2000" dirty="0"/>
              <a:t>South Carolina was home to 105,708 women, 110,484 men, and 16,557 children who were immigrants.</a:t>
            </a:r>
          </a:p>
          <a:p>
            <a:r>
              <a:rPr lang="en-US" sz="2000" dirty="0"/>
              <a:t>The top countries of origin for immigrants were Mexico (28.2 percent of immigrants), India (5.7 percent), Philippines (4.5 percent), China (4.5 percent), and Germany (4.1 percent).</a:t>
            </a:r>
          </a:p>
          <a:p>
            <a:r>
              <a:rPr lang="en-US" sz="2000" dirty="0"/>
              <a:t>In 2016, 188,884 people in South Carolina (3.9 percent of the state’s population) were native-born Americans who had at least </a:t>
            </a:r>
            <a:r>
              <a:rPr lang="en-US" sz="2000" dirty="0" smtClean="0"/>
              <a:t>one </a:t>
            </a:r>
            <a:r>
              <a:rPr lang="en-US" sz="2000" dirty="0"/>
              <a:t>immigrant parent. </a:t>
            </a:r>
            <a:endParaRPr lang="en-US" sz="2000" dirty="0" smtClean="0"/>
          </a:p>
          <a:p>
            <a:pPr marL="0" indent="0">
              <a:buNone/>
            </a:pPr>
            <a:r>
              <a:rPr lang="en-US" sz="2000" dirty="0" smtClean="0">
                <a:hlinkClick r:id="rId2"/>
              </a:rPr>
              <a:t>https</a:t>
            </a:r>
            <a:r>
              <a:rPr lang="en-US" sz="2000" dirty="0">
                <a:hlinkClick r:id="rId2"/>
              </a:rPr>
              <a:t>://</a:t>
            </a:r>
            <a:r>
              <a:rPr lang="en-US" sz="2000" dirty="0" smtClean="0">
                <a:hlinkClick r:id="rId2"/>
              </a:rPr>
              <a:t>www.americanimmigrationcouncil.org/research/immigrants-in-south-carolina</a:t>
            </a:r>
            <a:r>
              <a:rPr lang="en-US" sz="2000" dirty="0" smtClean="0"/>
              <a:t> </a:t>
            </a:r>
            <a:endParaRPr lang="en-US" sz="2000" dirty="0"/>
          </a:p>
          <a:p>
            <a:endParaRPr lang="en-US" sz="2400" dirty="0"/>
          </a:p>
        </p:txBody>
      </p:sp>
      <p:sp>
        <p:nvSpPr>
          <p:cNvPr id="6" name="Slide Number Placeholder 5"/>
          <p:cNvSpPr>
            <a:spLocks noGrp="1"/>
          </p:cNvSpPr>
          <p:nvPr>
            <p:ph type="sldNum" sz="quarter" idx="12"/>
          </p:nvPr>
        </p:nvSpPr>
        <p:spPr/>
        <p:txBody>
          <a:bodyPr/>
          <a:lstStyle/>
          <a:p>
            <a:fld id="{7BAA72CC-8EA3-4AB4-B81A-5CDF1310E7AD}" type="slidenum">
              <a:rPr lang="en-US" smtClean="0"/>
              <a:pPr/>
              <a:t>99</a:t>
            </a:fld>
            <a:endParaRPr lang="en-US"/>
          </a:p>
        </p:txBody>
      </p:sp>
    </p:spTree>
    <p:extLst>
      <p:ext uri="{BB962C8B-B14F-4D97-AF65-F5344CB8AC3E}">
        <p14:creationId xmlns:p14="http://schemas.microsoft.com/office/powerpoint/2010/main" val="4013614640"/>
      </p:ext>
    </p:extLst>
  </p:cSld>
  <p:clrMapOvr>
    <a:masterClrMapping/>
  </p:clrMapOvr>
</p:sld>
</file>

<file path=ppt/theme/theme1.xml><?xml version="1.0" encoding="utf-8"?>
<a:theme xmlns:a="http://schemas.openxmlformats.org/drawingml/2006/main" name="Chained">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Chained</Template>
  <TotalTime>3744</TotalTime>
  <Words>1382</Words>
  <Application>Microsoft Office PowerPoint</Application>
  <PresentationFormat>On-screen Show (4:3)</PresentationFormat>
  <Paragraphs>695</Paragraphs>
  <Slides>101</Slides>
  <Notes>1</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Chained</vt:lpstr>
      <vt:lpstr>THE IMMIGRATION ISSUE – NOT NEW AT ALL!</vt:lpstr>
      <vt:lpstr>OVERVIEW</vt:lpstr>
      <vt:lpstr>ONE OF THE ISSUES…</vt:lpstr>
      <vt:lpstr>IT’S IMPORTANT TO REMEMBER…</vt:lpstr>
      <vt:lpstr>BECOMING AN “AMERICAN”</vt:lpstr>
      <vt:lpstr>THE TRADITIONAL PRICE…</vt:lpstr>
      <vt:lpstr>THE EXPECTATION…</vt:lpstr>
      <vt:lpstr>Naturalization Oath of Allegiance to the United States of America </vt:lpstr>
      <vt:lpstr>PowerPoint Presentation</vt:lpstr>
      <vt:lpstr>A SINGLE CULTURE…?</vt:lpstr>
      <vt:lpstr>SO NOW THE QUESTION…</vt:lpstr>
      <vt:lpstr>THE CONCERNS THROUGHOUT…</vt:lpstr>
      <vt:lpstr>FURTHER OBJECTIONS…</vt:lpstr>
      <vt:lpstr>PowerPoint Presentation</vt:lpstr>
      <vt:lpstr>FROM THE NATION’S BEGINNING…</vt:lpstr>
      <vt:lpstr>THE APPEAL OF THE NEW LAND…</vt:lpstr>
      <vt:lpstr> PARLIAMENTARY PUSH FOR IMMIGRATION  </vt:lpstr>
      <vt:lpstr>AMONG THE OTHER SETTLERS…</vt:lpstr>
      <vt:lpstr>NEW SWEDEN</vt:lpstr>
      <vt:lpstr>NEW NETHERLAND</vt:lpstr>
      <vt:lpstr>A SPECIAL GROUP OF IMMIGRANTS…</vt:lpstr>
      <vt:lpstr>THE GERMANS…</vt:lpstr>
      <vt:lpstr>FACTORS PROMPTING EARLY GERMAN IMMIGRATION</vt:lpstr>
      <vt:lpstr>THE GERMANS…</vt:lpstr>
      <vt:lpstr>NOT EVERY AMERICAN WAS WELCOMING….</vt:lpstr>
      <vt:lpstr>GERMANS IN THE REVOLUTIONARY WAR</vt:lpstr>
      <vt:lpstr>SO, EXACTLY WHO WERE WE AT THE START…?</vt:lpstr>
      <vt:lpstr>NATURALIZATION ACT OF 1790</vt:lpstr>
      <vt:lpstr>FIVE YEARS LATER…</vt:lpstr>
      <vt:lpstr>AND AS THE CONCERN GREW…</vt:lpstr>
      <vt:lpstr>ALIEN AND SEDITION ACTS</vt:lpstr>
      <vt:lpstr>THOUGHTS ON THE INCREASINGLY HARSH RESPONSE TO IMMIGRANTS BECOMING CITIZENS…</vt:lpstr>
      <vt:lpstr>A SLOWING INFLUX…</vt:lpstr>
      <vt:lpstr>ONE VIEW OF AMERICA….</vt:lpstr>
      <vt:lpstr>BUT THEN, A SPIKE IN IMMIGRATION</vt:lpstr>
      <vt:lpstr>THE IRISH…</vt:lpstr>
      <vt:lpstr>EARLY IRISH ARRIVALS…</vt:lpstr>
      <vt:lpstr>A COMMON PATTERN…</vt:lpstr>
      <vt:lpstr>IMPACT ON THE CITIES…</vt:lpstr>
      <vt:lpstr>PERCEIVED PROBLEMS (AND  STEREOTYPES) EMERGE…</vt:lpstr>
      <vt:lpstr>AS DO NEGATIVE FEELINGS</vt:lpstr>
      <vt:lpstr>NATIVISTS AND NATIVISM</vt:lpstr>
      <vt:lpstr>VIOLENCE ERUPTS</vt:lpstr>
      <vt:lpstr>THE IMPACT OF EMPLOYMENT ON RELATIONS WITH IMMIGRANTS IN THE EAST</vt:lpstr>
      <vt:lpstr>FROM THE OUAM CONSTITUTION</vt:lpstr>
      <vt:lpstr>THE KNOW NOTHING PARTY</vt:lpstr>
      <vt:lpstr>FORMAL ORGANIZATION AND AFFILIATION</vt:lpstr>
      <vt:lpstr>AN OFT-REPEATED THEME</vt:lpstr>
      <vt:lpstr>THE CIVIL WAR INTERVENES…</vt:lpstr>
      <vt:lpstr>CONSCRIPTION ACT OF 1863</vt:lpstr>
      <vt:lpstr>DRAFT RIOTS….</vt:lpstr>
      <vt:lpstr>THE GERMAN IMMIGRANTS DIFFERED…</vt:lpstr>
      <vt:lpstr> CONTRIBUTIONS TO THE WAR EFFORT</vt:lpstr>
      <vt:lpstr>ASSIMILATION</vt:lpstr>
      <vt:lpstr>IMPACT OF THE HOMESTEAD ACT OF 1862</vt:lpstr>
      <vt:lpstr>ON THE WEST COAST</vt:lpstr>
      <vt:lpstr>AS AN ASIDE, CHINESE LABORERS DON’T APPEAR IN THE PHOTOS OF THE MEETING OF THE TRANCONTINENTAL RAILROAD</vt:lpstr>
      <vt:lpstr>A FAMILIAR PATTERN</vt:lpstr>
      <vt:lpstr> THE STEREOTYPING BEGINS…</vt:lpstr>
      <vt:lpstr>AS THE YEARS PASSED…</vt:lpstr>
      <vt:lpstr>CHINESE EXCLUSION ACT</vt:lpstr>
      <vt:lpstr>THE “LAW OF THE SOIL”</vt:lpstr>
      <vt:lpstr>*WHAT ABOUT THE 14TH AMENDMENT?</vt:lpstr>
      <vt:lpstr>SPECIFIC PROVISIONS OF THE  CHINESE EXCLUSION ACT</vt:lpstr>
      <vt:lpstr>PUBLIC ATTITUDE TOWARDS THE  CHINESE EXCLUSION ACT </vt:lpstr>
      <vt:lpstr>AFTER TEN YEARS…</vt:lpstr>
      <vt:lpstr>MAGNUSON ACT (1943)</vt:lpstr>
      <vt:lpstr>IMMIGRATION RESTRICTION LEAGUE</vt:lpstr>
      <vt:lpstr>CAMPAIGN FOR IMMIGRANT RESTRICTION</vt:lpstr>
      <vt:lpstr>DILLINGHAM COMMISSION</vt:lpstr>
      <vt:lpstr>“OLD IMMIGRANTS VS. NEW IMMIGRANTS”</vt:lpstr>
      <vt:lpstr>IMMIGRATION ACT OF 1917</vt:lpstr>
      <vt:lpstr>ASIATIC BARRED ZONE</vt:lpstr>
      <vt:lpstr> TOLERANCE OF OTHER LANGUAGES…?</vt:lpstr>
      <vt:lpstr>EMERGENCY QUOTA ACT</vt:lpstr>
      <vt:lpstr>THE DESIRED IMPACT…?</vt:lpstr>
      <vt:lpstr> THE IMMIGRATION ACT OF 1924  (THE JOHNSON-REED ACT)</vt:lpstr>
      <vt:lpstr>THE IMPACT OF THE ACT…</vt:lpstr>
      <vt:lpstr>THE ATTITUDE OF THE PRESIDENT….</vt:lpstr>
      <vt:lpstr>MEXICAN REPATRIATION</vt:lpstr>
      <vt:lpstr>AREA OF DISAGREEMENT</vt:lpstr>
      <vt:lpstr>IMMIGRATION AND NATURALIZATION ACT OF 1952 (McCARRAN - WALTER ACT)</vt:lpstr>
      <vt:lpstr>FROM ONE OF THE BILL’S AUTHORS… </vt:lpstr>
      <vt:lpstr>AN EFFORT TO ADDRESS MEXICAN IMMIGRATION</vt:lpstr>
      <vt:lpstr>THE SOURCE OF THE PROBLEM…</vt:lpstr>
      <vt:lpstr>BRACERO PROGRAM</vt:lpstr>
      <vt:lpstr>PROMISES WERE NOT ALWAYS KEPT…</vt:lpstr>
      <vt:lpstr>IMMIGRATION AND NATURALIZATION ACT OF 1965</vt:lpstr>
      <vt:lpstr>CHANGES IN THE FACE OF AMERICA</vt:lpstr>
      <vt:lpstr>ILLEGAL IMMIGRATION</vt:lpstr>
      <vt:lpstr>APPROACHING IMMIGRATION FROM A  DIFFERENT PERSPECTIVE</vt:lpstr>
      <vt:lpstr>THE IIRIRA SPECIFICALLY ADDRESSED…</vt:lpstr>
      <vt:lpstr>AS ISSUES OF POLITICS HAVE ENTERED  THE DISCUSSION…</vt:lpstr>
      <vt:lpstr>THE “LAW OF THE SOIL” – PART II</vt:lpstr>
      <vt:lpstr>BUT WAS THAT THE FINAL RESOLUTION?...</vt:lpstr>
      <vt:lpstr>SUPPORT FOR BUILDING A WALL…</vt:lpstr>
      <vt:lpstr>ONE JUSTIFICATION FOR THE WALL</vt:lpstr>
      <vt:lpstr>AS THE ISSUE HAS BECOME POLITICIZED…</vt:lpstr>
      <vt:lpstr>IN SOUTH CAROLINA…</vt:lpstr>
      <vt:lpstr>ONE LAST THOUGHT…</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IMMIGRATION ISSUE – NOT NEW AT ALL!</dc:title>
  <dc:creator>Lindsey</dc:creator>
  <cp:lastModifiedBy>Lindsey</cp:lastModifiedBy>
  <cp:revision>358</cp:revision>
  <dcterms:created xsi:type="dcterms:W3CDTF">2017-09-28T00:47:42Z</dcterms:created>
  <dcterms:modified xsi:type="dcterms:W3CDTF">2018-07-09T06:17:43Z</dcterms:modified>
</cp:coreProperties>
</file>