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321" r:id="rId2"/>
    <p:sldId id="418" r:id="rId3"/>
    <p:sldId id="428" r:id="rId4"/>
    <p:sldId id="419" r:id="rId5"/>
    <p:sldId id="427" r:id="rId6"/>
    <p:sldId id="398" r:id="rId7"/>
    <p:sldId id="421" r:id="rId8"/>
    <p:sldId id="399" r:id="rId9"/>
    <p:sldId id="417" r:id="rId10"/>
    <p:sldId id="343" r:id="rId11"/>
    <p:sldId id="401" r:id="rId12"/>
    <p:sldId id="420" r:id="rId13"/>
    <p:sldId id="403" r:id="rId14"/>
    <p:sldId id="404" r:id="rId15"/>
    <p:sldId id="405" r:id="rId16"/>
    <p:sldId id="423" r:id="rId17"/>
    <p:sldId id="408" r:id="rId18"/>
    <p:sldId id="409" r:id="rId19"/>
    <p:sldId id="422" r:id="rId20"/>
    <p:sldId id="424" r:id="rId21"/>
    <p:sldId id="410" r:id="rId22"/>
    <p:sldId id="425" r:id="rId23"/>
    <p:sldId id="412" r:id="rId24"/>
    <p:sldId id="429" r:id="rId25"/>
    <p:sldId id="430" r:id="rId26"/>
    <p:sldId id="431" r:id="rId27"/>
    <p:sldId id="432" r:id="rId28"/>
    <p:sldId id="433" r:id="rId29"/>
    <p:sldId id="434" r:id="rId30"/>
    <p:sldId id="435" r:id="rId31"/>
    <p:sldId id="436" r:id="rId32"/>
    <p:sldId id="437" r:id="rId33"/>
    <p:sldId id="438" r:id="rId34"/>
    <p:sldId id="414" r:id="rId35"/>
    <p:sldId id="415" r:id="rId36"/>
    <p:sldId id="426" r:id="rId37"/>
    <p:sldId id="416" r:id="rId38"/>
    <p:sldId id="413" r:id="rId39"/>
    <p:sldId id="397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7DA9"/>
    <a:srgbClr val="5B5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0" autoAdjust="0"/>
    <p:restoredTop sz="94692" autoAdjust="0"/>
  </p:normalViewPr>
  <p:slideViewPr>
    <p:cSldViewPr>
      <p:cViewPr varScale="1">
        <p:scale>
          <a:sx n="40" d="100"/>
          <a:sy n="40" d="100"/>
        </p:scale>
        <p:origin x="118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B988EA4-5067-4B41-83D4-B03405585B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505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13CA4B1-559A-447A-B4C8-B0D281755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225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55574E-2A3E-491C-B6BD-F72776DC0C80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z="2400" smtClean="0"/>
              <a:t>African Americans Are Overrepresented and Hispanics Underrepresented in the Federal Workforce Compared to the Overall Civilian Workforce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3292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B8FF57-D00C-4E8F-A1B9-85AB57DE87A8}" type="slidenum">
              <a:rPr lang="en-US" altLang="en-US"/>
              <a:pPr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 smtClean="0"/>
              <a:t>Figure 3: Election Results Reflect Geographic Pattern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9346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C30632-F3CF-4E79-BF7A-3DD91E5D5BC4}" type="slidenum">
              <a:rPr lang="en-US" altLang="en-US"/>
              <a:pPr eaLnBrk="1" hangingPunct="1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 smtClean="0"/>
              <a:t>Figure 4: Most States Are Purple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243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578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29621-A9F9-408F-8F37-72BDBB6271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66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E0DD3-13B9-47DB-BA0F-49F7D94D07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13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250EE-D9C7-4C82-B6B0-15741F11C0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73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D84F6-602F-4AF5-9135-8E7F044BD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6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B225B-8293-409A-8AC9-3566146F75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49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56D25-51B7-439D-93A6-5EA08ECB88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00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66E5C-17C4-4BBC-9130-833784CAF7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13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B865-3D56-4F71-A6AE-B0167CC47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54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8BA1C-380E-4045-B04E-3DE32953BD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80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E972F-D179-44D2-B196-843B3F7373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8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33D1CB8-5BDE-472A-A6AF-C2E5EB5152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305800" cy="4267200"/>
          </a:xfrm>
        </p:spPr>
        <p:txBody>
          <a:bodyPr/>
          <a:lstStyle/>
          <a:p>
            <a:r>
              <a:rPr lang="en-US" altLang="en-US" dirty="0" smtClean="0">
                <a:latin typeface="Century Gothic" panose="020B0502020202020204" pitchFamily="34" charset="0"/>
              </a:rPr>
              <a:t>How Have the Values &amp; Principles Embodied in the Constitution Shaped American Institutions &amp; Practices?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077200" cy="5867400"/>
          </a:xfrm>
        </p:spPr>
        <p:txBody>
          <a:bodyPr anchor="ctr"/>
          <a:lstStyle/>
          <a:p>
            <a:pPr algn="ctr"/>
            <a:endParaRPr lang="en-US" altLang="en-US" sz="3600" dirty="0" smtClean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ormalamendpr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" y="36094"/>
            <a:ext cx="845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representative govern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094"/>
            <a:ext cx="8466221" cy="682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352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ontent.gallup.com/origin/gallupinc/GallupSpaces/Production/Cms/POLL/xibfou56auqz2v9fmaak7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"/>
            <a:ext cx="830580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259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1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3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" descr="1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4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jstewa4\Desktop\ShouldIncum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199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jstewa4\Documents\amgovts\Congress\CongTen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868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175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dn.history.com/sites/2/2015/03/hungry-history-cooking-for-the-commander-in-chief-20th-century-white-house-chefs-iStock_000004638435Medium-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76200"/>
            <a:ext cx="830262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888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ritholtz.com/blog/wp-content/uploads/2012/01/chart-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84582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6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002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ewresearch.org/files/2015/02/FT_16.01.06_presApprov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305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8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80372" y="1156996"/>
            <a:ext cx="6026410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United States </a:t>
            </a:r>
            <a:r>
              <a:rPr lang="en-US" altLang="en-US" dirty="0" err="1" smtClean="0"/>
              <a:t>Government</a:t>
            </a:r>
            <a:r>
              <a:rPr lang="en-US" altLang="en-US" dirty="0" err="1">
                <a:solidFill>
                  <a:srgbClr val="FF0000"/>
                </a:solidFill>
              </a:rPr>
              <a:t>S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1700" y="2000250"/>
            <a:ext cx="4800600" cy="37147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altLang="en-US" sz="675" dirty="0"/>
          </a:p>
          <a:p>
            <a:pPr eaLnBrk="1" hangingPunct="1">
              <a:lnSpc>
                <a:spcPct val="80000"/>
              </a:lnSpc>
            </a:pPr>
            <a:endParaRPr lang="en-US" altLang="en-US" sz="675" dirty="0"/>
          </a:p>
          <a:p>
            <a:pPr eaLnBrk="1" hangingPunct="1">
              <a:lnSpc>
                <a:spcPct val="80000"/>
              </a:lnSpc>
            </a:pPr>
            <a:endParaRPr lang="en-US" altLang="en-US" sz="675" dirty="0"/>
          </a:p>
          <a:p>
            <a:pPr eaLnBrk="1" hangingPunct="1">
              <a:lnSpc>
                <a:spcPct val="80000"/>
              </a:lnSpc>
            </a:pPr>
            <a:endParaRPr lang="en-US" altLang="en-US" sz="675" dirty="0"/>
          </a:p>
          <a:p>
            <a:pPr eaLnBrk="1" hangingPunct="1">
              <a:lnSpc>
                <a:spcPct val="80000"/>
              </a:lnSpc>
            </a:pPr>
            <a:endParaRPr lang="en-US" altLang="en-US" sz="21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/>
              <a:t>1 national</a:t>
            </a:r>
          </a:p>
          <a:p>
            <a:pPr eaLnBrk="1" hangingPunct="1">
              <a:lnSpc>
                <a:spcPct val="80000"/>
              </a:lnSpc>
            </a:pPr>
            <a:endParaRPr lang="en-US" altLang="en-US" sz="21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/>
              <a:t>50 state</a:t>
            </a:r>
          </a:p>
          <a:p>
            <a:pPr eaLnBrk="1" hangingPunct="1">
              <a:lnSpc>
                <a:spcPct val="80000"/>
              </a:lnSpc>
            </a:pPr>
            <a:endParaRPr lang="en-US" altLang="en-US" sz="21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/>
              <a:t>89,004 local</a:t>
            </a:r>
          </a:p>
          <a:p>
            <a:pPr eaLnBrk="1" hangingPunct="1">
              <a:lnSpc>
                <a:spcPct val="80000"/>
              </a:lnSpc>
            </a:pPr>
            <a:endParaRPr lang="en-US" altLang="en-US" sz="2100" dirty="0"/>
          </a:p>
          <a:p>
            <a:pPr eaLnBrk="1" hangingPunct="1">
              <a:lnSpc>
                <a:spcPct val="80000"/>
              </a:lnSpc>
            </a:pPr>
            <a:endParaRPr lang="en-US" altLang="en-US" sz="675" dirty="0"/>
          </a:p>
          <a:p>
            <a:pPr eaLnBrk="1" hangingPunct="1">
              <a:lnSpc>
                <a:spcPct val="80000"/>
              </a:lnSpc>
            </a:pPr>
            <a:endParaRPr lang="en-US" altLang="en-US" sz="675" dirty="0"/>
          </a:p>
          <a:p>
            <a:pPr eaLnBrk="1" hangingPunct="1">
              <a:lnSpc>
                <a:spcPct val="80000"/>
              </a:lnSpc>
            </a:pPr>
            <a:endParaRPr lang="en-US" altLang="en-US" sz="675" dirty="0"/>
          </a:p>
          <a:p>
            <a:pPr eaLnBrk="1" hangingPunct="1">
              <a:lnSpc>
                <a:spcPct val="80000"/>
              </a:lnSpc>
            </a:pPr>
            <a:endParaRPr lang="en-US" altLang="en-US" sz="675" dirty="0"/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1200" dirty="0"/>
              <a:t>http://www2.census.gov/govs/cog/2012/formatted_prelim_counts_23jul2012_2.pdf</a:t>
            </a:r>
          </a:p>
        </p:txBody>
      </p:sp>
      <p:pic>
        <p:nvPicPr>
          <p:cNvPr id="3076" name="Picture 5" descr="https://encrypted-tbn3.gstatic.com/images?q=tbn:ANd9GcTxjmpNypr1vXWf1USSPEGACopMGqEb4QOJ7V2o8j5Xumvu5LmUV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171701"/>
            <a:ext cx="2000250" cy="14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57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bureaucr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382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945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012-U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0"/>
            <a:ext cx="8113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8624888" y="6613525"/>
            <a:ext cx="536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Times New Roman" panose="02020603050405020304" pitchFamily="18" charset="0"/>
              </a:rPr>
              <a:t>p. 376</a:t>
            </a:r>
          </a:p>
        </p:txBody>
      </p:sp>
    </p:spTree>
    <p:extLst>
      <p:ext uri="{BB962C8B-B14F-4D97-AF65-F5344CB8AC3E}">
        <p14:creationId xmlns:p14="http://schemas.microsoft.com/office/powerpoint/2010/main" val="1830139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in.gov/judiciary/images/billboard-jackson_rdax_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22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90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jstewa4\Desktop\Screen-Shot-2013-03-29-at-1.20.42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328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stewa4\Desktop\the-average-center-of-the-us-population-has-been-gradually-moving-westward-since-1790-and-south-every-year-since-the-introduction-of-air-conditioning-in-the-1920s-thats-not-a-joke.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3338"/>
            <a:ext cx="842010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130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>
          <a:xfrm>
            <a:off x="76200" y="533400"/>
            <a:ext cx="8382000" cy="1066800"/>
          </a:xfrm>
        </p:spPr>
        <p:txBody>
          <a:bodyPr/>
          <a:lstStyle/>
          <a:p>
            <a:r>
              <a:rPr lang="en-US" altLang="en-US" smtClean="0">
                <a:latin typeface="Century Gothic" panose="020B0502020202020204" pitchFamily="34" charset="0"/>
              </a:rPr>
              <a:t>States as “Laboratories of Democracy”</a:t>
            </a:r>
          </a:p>
        </p:txBody>
      </p:sp>
    </p:spTree>
    <p:extLst>
      <p:ext uri="{BB962C8B-B14F-4D97-AF65-F5344CB8AC3E}">
        <p14:creationId xmlns:p14="http://schemas.microsoft.com/office/powerpoint/2010/main" val="4068869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ewresearch.org/files/2016/08/FT_16.08.12_churchAbuseLaws_64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1534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597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stewa4\Desktop\americans-want-to-know-whats-the-point-of-spending-all-that-money-building-highways-if-you-cant-drive-fast-on-them.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728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stewa4\Desktop\beer_2013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5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stewa4\Desktop\spirits_map_2013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38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26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stewa4\Desktop\map of us 50 percent 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165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27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20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stewa4\Documents\amgovts\Federalism\State-and-Local-Rates-LOST-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759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jstewa4\Desktop\FT_14.01.01_Marijua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http://www.leafscience.com/wp-content/uploads/2014/07/legal-marijuana-states-07-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18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stewa4\Desktop\DB_medicaid_ma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http://kaiserfamilyfoundation.files.wordpress.com/2014/04/8505-figure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https://kaiserfamilyfoundation.files.wordpress.com/2014/12/current-status-of-the-medicaid-expansion-decisions-healthreform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9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04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110538" y="6613525"/>
            <a:ext cx="1038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Fig. 4-3, p. 112</a:t>
            </a:r>
          </a:p>
        </p:txBody>
      </p:sp>
    </p:spTree>
    <p:extLst>
      <p:ext uri="{BB962C8B-B14F-4D97-AF65-F5344CB8AC3E}">
        <p14:creationId xmlns:p14="http://schemas.microsoft.com/office/powerpoint/2010/main" val="163399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04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108950" y="6613525"/>
            <a:ext cx="1038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Fig. 4-4, p. 113</a:t>
            </a:r>
          </a:p>
        </p:txBody>
      </p:sp>
    </p:spTree>
    <p:extLst>
      <p:ext uri="{BB962C8B-B14F-4D97-AF65-F5344CB8AC3E}">
        <p14:creationId xmlns:p14="http://schemas.microsoft.com/office/powerpoint/2010/main" val="36454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political knowle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305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680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391400" cy="1143000"/>
          </a:xfrm>
        </p:spPr>
        <p:txBody>
          <a:bodyPr/>
          <a:lstStyle/>
          <a:p>
            <a:r>
              <a:rPr lang="en-US" altLang="en-US" smtClean="0"/>
              <a:t>Testing Political Knowledge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2214563"/>
            <a:ext cx="7958138" cy="4033837"/>
          </a:xfrm>
        </p:spPr>
        <p:txBody>
          <a:bodyPr/>
          <a:lstStyle/>
          <a:p>
            <a:r>
              <a:rPr lang="en-US" altLang="en-US" dirty="0" smtClean="0"/>
              <a:t>Name the 5 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Amendment rights</a:t>
            </a:r>
          </a:p>
          <a:p>
            <a:pPr lvl="1"/>
            <a:r>
              <a:rPr lang="en-US" altLang="en-US" dirty="0" smtClean="0"/>
              <a:t>1 in 1000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Name these 5 Simpsons:</a:t>
            </a:r>
          </a:p>
          <a:p>
            <a:pPr lvl="1"/>
            <a:r>
              <a:rPr lang="en-US" altLang="en-US" dirty="0" smtClean="0"/>
              <a:t>1 in 5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1960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66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467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1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ogo we have found the enemy and it is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043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4038"/>
            <a:ext cx="8458200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1295400"/>
          </a:xfrm>
        </p:spPr>
        <p:txBody>
          <a:bodyPr/>
          <a:lstStyle/>
          <a:p>
            <a:r>
              <a:rPr lang="en-US" altLang="en-US" smtClean="0">
                <a:latin typeface="Century Gothic" panose="020B0502020202020204" pitchFamily="34" charset="0"/>
              </a:rPr>
              <a:t>Separation of Powers</a:t>
            </a:r>
          </a:p>
        </p:txBody>
      </p:sp>
      <p:sp>
        <p:nvSpPr>
          <p:cNvPr id="14340" name="Content Placeholder 3"/>
          <p:cNvSpPr>
            <a:spLocks noGrp="1"/>
          </p:cNvSpPr>
          <p:nvPr>
            <p:ph idx="1"/>
          </p:nvPr>
        </p:nvSpPr>
        <p:spPr>
          <a:xfrm>
            <a:off x="0" y="1295400"/>
            <a:ext cx="8458200" cy="4800600"/>
          </a:xfrm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318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2057400"/>
            <a:ext cx="7086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“Well, Doctor, what have we got—a Republic or a Monarchy?”</a:t>
            </a:r>
            <a:br>
              <a:rPr lang="en-US" sz="3600" dirty="0">
                <a:latin typeface="Century Gothic" panose="020B0502020202020204" pitchFamily="34" charset="0"/>
              </a:rPr>
            </a:br>
            <a:r>
              <a:rPr lang="en-US" sz="3600" dirty="0">
                <a:latin typeface="Century Gothic" panose="020B0502020202020204" pitchFamily="34" charset="0"/>
              </a:rPr>
              <a:t/>
            </a:r>
            <a:br>
              <a:rPr lang="en-US" sz="3600" dirty="0">
                <a:latin typeface="Century Gothic" panose="020B0502020202020204" pitchFamily="34" charset="0"/>
              </a:rPr>
            </a:br>
            <a:r>
              <a:rPr lang="en-US" sz="3600" dirty="0">
                <a:latin typeface="Century Gothic" panose="020B0502020202020204" pitchFamily="34" charset="0"/>
              </a:rPr>
              <a:t>  “A Republic, if you can keep it</a:t>
            </a:r>
            <a:r>
              <a:rPr lang="en-US" sz="3600" dirty="0" smtClean="0">
                <a:latin typeface="Century Gothic" panose="020B0502020202020204" pitchFamily="34" charset="0"/>
              </a:rPr>
              <a:t>.”—Benjamin Franklin, </a:t>
            </a:r>
            <a:r>
              <a:rPr lang="en-US" sz="3600" dirty="0" err="1" smtClean="0">
                <a:latin typeface="Century Gothic" panose="020B0502020202020204" pitchFamily="34" charset="0"/>
              </a:rPr>
              <a:t>n.d.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07136" y="380512"/>
            <a:ext cx="7772400" cy="1066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rEPUBLICAN</a:t>
            </a:r>
            <a:r>
              <a:rPr lang="en-US" dirty="0" smtClean="0"/>
              <a:t> FORM OF GOVERNMENT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98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/>
          <p:cNvSpPr>
            <a:spLocks noGrp="1"/>
          </p:cNvSpPr>
          <p:nvPr>
            <p:ph type="title"/>
          </p:nvPr>
        </p:nvSpPr>
        <p:spPr>
          <a:xfrm>
            <a:off x="0" y="381000"/>
            <a:ext cx="8458200" cy="1066800"/>
          </a:xfrm>
        </p:spPr>
        <p:txBody>
          <a:bodyPr/>
          <a:lstStyle/>
          <a:p>
            <a:r>
              <a:rPr lang="en-US" altLang="en-US" dirty="0" smtClean="0">
                <a:latin typeface="Century Gothic" panose="020B0502020202020204" pitchFamily="34" charset="0"/>
              </a:rPr>
              <a:t>Representational Roles</a:t>
            </a:r>
          </a:p>
        </p:txBody>
      </p:sp>
      <p:sp>
        <p:nvSpPr>
          <p:cNvPr id="41987" name="Content Placeholder 4"/>
          <p:cNvSpPr>
            <a:spLocks noGrp="1"/>
          </p:cNvSpPr>
          <p:nvPr>
            <p:ph idx="1"/>
          </p:nvPr>
        </p:nvSpPr>
        <p:spPr>
          <a:xfrm>
            <a:off x="0" y="1524000"/>
            <a:ext cx="8458200" cy="4648200"/>
          </a:xfrm>
        </p:spPr>
        <p:txBody>
          <a:bodyPr/>
          <a:lstStyle/>
          <a:p>
            <a:pPr lvl="1"/>
            <a:r>
              <a:rPr lang="en-US" altLang="en-US" sz="3200" dirty="0" smtClean="0">
                <a:latin typeface="Century Gothic" panose="020B0502020202020204" pitchFamily="34" charset="0"/>
              </a:rPr>
              <a:t>Delegate</a:t>
            </a:r>
          </a:p>
          <a:p>
            <a:pPr lvl="1"/>
            <a:r>
              <a:rPr lang="en-US" altLang="en-US" sz="3200" dirty="0" smtClean="0">
                <a:latin typeface="Century Gothic" panose="020B0502020202020204" pitchFamily="34" charset="0"/>
              </a:rPr>
              <a:t>Trustee</a:t>
            </a:r>
          </a:p>
          <a:p>
            <a:pPr lvl="1"/>
            <a:r>
              <a:rPr lang="en-US" altLang="en-US" sz="3200" dirty="0" smtClean="0">
                <a:latin typeface="Century Gothic" panose="020B0502020202020204" pitchFamily="34" charset="0"/>
              </a:rPr>
              <a:t>Politico</a:t>
            </a:r>
            <a:endParaRPr lang="en-US" altLang="en-US" sz="32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r>
              <a:rPr lang="en-US" altLang="en-US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Demographics</a:t>
            </a:r>
          </a:p>
          <a:p>
            <a:r>
              <a:rPr lang="en-US" altLang="en-US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Approval Ratings</a:t>
            </a:r>
          </a:p>
          <a:p>
            <a:pPr lvl="1"/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601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congressional job appro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305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751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535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jstewa4\Desktop\enhanced-buzz-wide-16883-1376780519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42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 descr="Religious affiliation of members of the 114th Cong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42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460886"/>
      </p:ext>
    </p:extLst>
  </p:cSld>
  <p:clrMapOvr>
    <a:masterClrMapping/>
  </p:clrMapOvr>
</p:sld>
</file>

<file path=ppt/theme/theme1.xml><?xml version="1.0" encoding="utf-8"?>
<a:theme xmlns:a="http://schemas.openxmlformats.org/drawingml/2006/main" name="Flag">
  <a:themeElements>
    <a:clrScheme name="Flag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Fl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ag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g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g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g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g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7081</TotalTime>
  <Words>137</Words>
  <Application>Microsoft Office PowerPoint</Application>
  <PresentationFormat>On-screen Show (4:3)</PresentationFormat>
  <Paragraphs>44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Century Gothic</vt:lpstr>
      <vt:lpstr>Times New Roman</vt:lpstr>
      <vt:lpstr>Flag</vt:lpstr>
      <vt:lpstr>How Have the Values &amp; Principles Embodied in the Constitution Shaped American Institutions &amp; Practices?</vt:lpstr>
      <vt:lpstr>United States GovernmentS</vt:lpstr>
      <vt:lpstr>PowerPoint Presentation</vt:lpstr>
      <vt:lpstr>Separation of Powers</vt:lpstr>
      <vt:lpstr>A rEPUBLICAN FORM OF GOVERNMENT</vt:lpstr>
      <vt:lpstr>Representational Roles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States as “Laboratories of Democracy”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Testing Political Knowledge</vt:lpstr>
      <vt:lpstr>PowerPoint Presentation</vt:lpstr>
      <vt:lpstr>PowerPoint Presentation</vt:lpstr>
    </vt:vector>
  </TitlesOfParts>
  <Company>Thomsonlearning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MNEWFARMER</dc:creator>
  <cp:lastModifiedBy>MISTY LECLERC</cp:lastModifiedBy>
  <cp:revision>276</cp:revision>
  <dcterms:created xsi:type="dcterms:W3CDTF">2003-10-07T15:46:09Z</dcterms:created>
  <dcterms:modified xsi:type="dcterms:W3CDTF">2017-06-22T16:00:41Z</dcterms:modified>
</cp:coreProperties>
</file>