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21" r:id="rId2"/>
    <p:sldId id="372" r:id="rId3"/>
    <p:sldId id="409" r:id="rId4"/>
    <p:sldId id="391" r:id="rId5"/>
    <p:sldId id="415" r:id="rId6"/>
    <p:sldId id="401" r:id="rId7"/>
    <p:sldId id="373" r:id="rId8"/>
    <p:sldId id="404" r:id="rId9"/>
    <p:sldId id="405" r:id="rId10"/>
    <p:sldId id="414" r:id="rId11"/>
    <p:sldId id="406" r:id="rId12"/>
    <p:sldId id="375" r:id="rId13"/>
    <p:sldId id="377" r:id="rId14"/>
    <p:sldId id="408" r:id="rId15"/>
    <p:sldId id="402" r:id="rId16"/>
    <p:sldId id="379" r:id="rId17"/>
    <p:sldId id="380" r:id="rId18"/>
    <p:sldId id="381" r:id="rId19"/>
    <p:sldId id="403" r:id="rId20"/>
    <p:sldId id="382" r:id="rId21"/>
    <p:sldId id="383" r:id="rId22"/>
    <p:sldId id="386" r:id="rId23"/>
    <p:sldId id="411" r:id="rId24"/>
    <p:sldId id="385" r:id="rId25"/>
    <p:sldId id="407" r:id="rId26"/>
    <p:sldId id="412" r:id="rId27"/>
    <p:sldId id="413" r:id="rId28"/>
    <p:sldId id="38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A9"/>
    <a:srgbClr val="5B5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0" autoAdjust="0"/>
    <p:restoredTop sz="93796" autoAdjust="0"/>
  </p:normalViewPr>
  <p:slideViewPr>
    <p:cSldViewPr>
      <p:cViewPr varScale="1">
        <p:scale>
          <a:sx n="93" d="100"/>
          <a:sy n="93" d="100"/>
        </p:scale>
        <p:origin x="98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DF7A849-17AE-4F29-A473-D3A311676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6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6891A357-26F9-401C-874E-099C3FC48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59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145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8403B8-098E-4670-B7E7-797AE317C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8FE03-1751-4709-BA6C-0F4255F05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8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95B2E-E693-4266-8119-F354F0C97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39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36044-4722-4F43-B27E-453B1326E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46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F96A5-B5D4-4DE6-8F1B-319B4D05D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8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22C36-29C7-4E5B-B5BE-9A2EFD7A4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2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F92C7-431A-4A25-BE08-AF8954C73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47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FB92E-C7DC-4B6C-BB3B-E629D8FD9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17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6E3CC-B70B-4D53-A76B-C4FF397A9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97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FF421-5319-45EB-BE5D-0388E8AB9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82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436B20-4EC9-4431-8A2C-102E78178A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3124200"/>
          </a:xfrm>
        </p:spPr>
        <p:txBody>
          <a:bodyPr/>
          <a:lstStyle/>
          <a:p>
            <a:r>
              <a:rPr lang="en-US" altLang="en-US" dirty="0" smtClean="0">
                <a:latin typeface="Century Gothic" panose="020B0502020202020204" pitchFamily="34" charset="0"/>
              </a:rPr>
              <a:t>What Rights Does the Bill of Rights Protect?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3657600"/>
          </a:xfrm>
        </p:spPr>
        <p:txBody>
          <a:bodyPr anchor="ctr"/>
          <a:lstStyle/>
          <a:p>
            <a:pPr algn="ctr"/>
            <a:r>
              <a:rPr lang="en-US" altLang="en-US" dirty="0" smtClean="0">
                <a:latin typeface="Century Gothic" panose="020B0502020202020204" pitchFamily="34" charset="0"/>
              </a:rPr>
              <a:t>Selective Incorporation</a:t>
            </a:r>
          </a:p>
          <a:p>
            <a:pPr algn="ctr"/>
            <a:r>
              <a:rPr lang="en-US" altLang="en-US" dirty="0" smtClean="0">
                <a:latin typeface="Century Gothic" panose="020B0502020202020204" pitchFamily="34" charset="0"/>
              </a:rPr>
              <a:t>Fundamental Freedoms, but Not Always Clear &amp; Never Absolute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5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8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Establishment Clause:  General Rule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en-US" sz="3600" smtClean="0">
                <a:latin typeface="Century Gothic" panose="020B0502020202020204" pitchFamily="34" charset="0"/>
              </a:rPr>
              <a:t>Government authority cannot approve  or support activity of religious content</a:t>
            </a:r>
          </a:p>
          <a:p>
            <a:pPr algn="ctr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Free Exercise Clause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“Congress shall make no law … prohibiting the free exercise [of religion.]”</a:t>
            </a:r>
          </a:p>
          <a:p>
            <a:r>
              <a:rPr lang="en-US" altLang="en-US" smtClean="0">
                <a:latin typeface="Century Gothic" panose="020B0502020202020204" pitchFamily="34" charset="0"/>
              </a:rPr>
              <a:t>What is religious faith?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Free Exercise Clause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Justice Douglas:  “The religious views espoused [in this case] might seem incredible, if not preposterous, to most people.  But if those doctrines are subject to trial before a jury charged with finding their truth or falsity, then the same can be done with the religious beliefs of any sect” </a:t>
            </a:r>
            <a:r>
              <a:rPr lang="en-US" altLang="en-US" i="1" smtClean="0">
                <a:latin typeface="Century Gothic" panose="020B0502020202020204" pitchFamily="34" charset="0"/>
              </a:rPr>
              <a:t>U.S. </a:t>
            </a:r>
            <a:r>
              <a:rPr lang="en-US" altLang="en-US" smtClean="0">
                <a:latin typeface="Century Gothic" panose="020B0502020202020204" pitchFamily="34" charset="0"/>
              </a:rPr>
              <a:t>v. </a:t>
            </a:r>
            <a:r>
              <a:rPr lang="en-US" altLang="en-US" i="1" smtClean="0">
                <a:latin typeface="Century Gothic" panose="020B0502020202020204" pitchFamily="34" charset="0"/>
              </a:rPr>
              <a:t>Ballard</a:t>
            </a:r>
            <a:r>
              <a:rPr lang="en-US" altLang="en-US" smtClean="0">
                <a:latin typeface="Century Gothic" panose="020B0502020202020204" pitchFamily="34" charset="0"/>
              </a:rPr>
              <a:t> (</a:t>
            </a:r>
            <a:r>
              <a:rPr lang="en-US" altLang="en-US" i="1" smtClean="0">
                <a:latin typeface="Century Gothic" panose="020B0502020202020204" pitchFamily="34" charset="0"/>
              </a:rPr>
              <a:t>1944).</a:t>
            </a:r>
            <a:endParaRPr lang="en-US" altLang="en-US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9525"/>
            <a:ext cx="845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Free Exercise Clause</a:t>
            </a:r>
            <a:endParaRPr lang="en-US" alt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i="1" smtClean="0">
                <a:latin typeface="Century Gothic" panose="020B0502020202020204" pitchFamily="34" charset="0"/>
              </a:rPr>
              <a:t>Reynolds</a:t>
            </a:r>
            <a:r>
              <a:rPr lang="en-US" altLang="en-US" smtClean="0">
                <a:latin typeface="Century Gothic" panose="020B0502020202020204" pitchFamily="34" charset="0"/>
              </a:rPr>
              <a:t> v. </a:t>
            </a:r>
            <a:r>
              <a:rPr lang="en-US" altLang="en-US" i="1" smtClean="0">
                <a:latin typeface="Century Gothic" panose="020B0502020202020204" pitchFamily="34" charset="0"/>
              </a:rPr>
              <a:t>U.S. </a:t>
            </a:r>
            <a:r>
              <a:rPr lang="en-US" altLang="en-US" smtClean="0">
                <a:latin typeface="Century Gothic" panose="020B0502020202020204" pitchFamily="34" charset="0"/>
              </a:rPr>
              <a:t>(1879):  belief/action distinction; Federal law banning po-lygamy (clearly targeting LDS)</a:t>
            </a:r>
          </a:p>
          <a:p>
            <a:r>
              <a:rPr lang="en-US" altLang="en-US" smtClean="0">
                <a:latin typeface="Century Gothic" panose="020B0502020202020204" pitchFamily="34" charset="0"/>
              </a:rPr>
              <a:t>Attempts to limit JWs duties to spread gospel by fees, permits, &amp; taxes generally struck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Speech &amp; Press=Expression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Issues</a:t>
            </a:r>
          </a:p>
          <a:p>
            <a:pPr lvl="1"/>
            <a:r>
              <a:rPr lang="en-US" altLang="en-US" sz="3000" smtClean="0">
                <a:latin typeface="Century Gothic" panose="020B0502020202020204" pitchFamily="34" charset="0"/>
              </a:rPr>
              <a:t>Prior Restraint</a:t>
            </a:r>
          </a:p>
          <a:p>
            <a:pPr lvl="1"/>
            <a:r>
              <a:rPr lang="en-US" altLang="en-US" sz="3000" smtClean="0">
                <a:latin typeface="Century Gothic" panose="020B0502020202020204" pitchFamily="34" charset="0"/>
              </a:rPr>
              <a:t>Differing Interpretations Depending on Context</a:t>
            </a:r>
          </a:p>
          <a:p>
            <a:pPr lvl="2"/>
            <a:r>
              <a:rPr lang="en-US" altLang="en-US" sz="3000" smtClean="0">
                <a:latin typeface="Century Gothic" panose="020B0502020202020204" pitchFamily="34" charset="0"/>
              </a:rPr>
              <a:t>“Clear and present danger”—</a:t>
            </a:r>
            <a:r>
              <a:rPr lang="en-US" altLang="en-US" sz="3000" i="1" smtClean="0">
                <a:latin typeface="Century Gothic" panose="020B0502020202020204" pitchFamily="34" charset="0"/>
              </a:rPr>
              <a:t>Schenk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U.S.</a:t>
            </a:r>
            <a:r>
              <a:rPr lang="en-US" altLang="en-US" sz="3000" smtClean="0">
                <a:latin typeface="Century Gothic" panose="020B0502020202020204" pitchFamily="34" charset="0"/>
              </a:rPr>
              <a:t> (1919)</a:t>
            </a:r>
          </a:p>
          <a:p>
            <a:pPr lvl="2"/>
            <a:r>
              <a:rPr lang="en-US" altLang="en-US" sz="3000" smtClean="0">
                <a:latin typeface="Century Gothic" panose="020B0502020202020204" pitchFamily="34" charset="0"/>
              </a:rPr>
              <a:t>“Dangerous tendency”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Speech &amp; Press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7772400" cy="44958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Issues</a:t>
            </a:r>
          </a:p>
          <a:p>
            <a:pPr lvl="1"/>
            <a:r>
              <a:rPr lang="en-US" altLang="en-US" sz="3000" smtClean="0">
                <a:latin typeface="Century Gothic" panose="020B0502020202020204" pitchFamily="34" charset="0"/>
              </a:rPr>
              <a:t>Symbolic Speech (e.g.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Tinker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Des Moines </a:t>
            </a:r>
            <a:r>
              <a:rPr lang="en-US" altLang="en-US" sz="3000" smtClean="0">
                <a:latin typeface="Century Gothic" panose="020B0502020202020204" pitchFamily="34" charset="0"/>
              </a:rPr>
              <a:t>[1969]; </a:t>
            </a:r>
            <a:r>
              <a:rPr lang="en-US" altLang="en-US" sz="3000" i="1" smtClean="0">
                <a:latin typeface="Century Gothic" panose="020B0502020202020204" pitchFamily="34" charset="0"/>
              </a:rPr>
              <a:t>Texas </a:t>
            </a:r>
            <a:r>
              <a:rPr lang="en-US" altLang="en-US" sz="3000" smtClean="0">
                <a:latin typeface="Century Gothic" panose="020B0502020202020204" pitchFamily="34" charset="0"/>
              </a:rPr>
              <a:t>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Johnson </a:t>
            </a:r>
            <a:r>
              <a:rPr lang="en-US" altLang="en-US" sz="3000" smtClean="0">
                <a:latin typeface="Century Gothic" panose="020B0502020202020204" pitchFamily="34" charset="0"/>
              </a:rPr>
              <a:t>[1989])</a:t>
            </a:r>
            <a:endParaRPr lang="en-US" altLang="en-US" sz="3000" i="1" smtClean="0">
              <a:latin typeface="Century Gothic" panose="020B0502020202020204" pitchFamily="34" charset="0"/>
            </a:endParaRPr>
          </a:p>
          <a:p>
            <a:pPr lvl="1"/>
            <a:r>
              <a:rPr lang="en-US" altLang="en-US" sz="3000" smtClean="0">
                <a:latin typeface="Century Gothic" panose="020B0502020202020204" pitchFamily="34" charset="0"/>
              </a:rPr>
              <a:t>Hate Speech:  enhanced sentences</a:t>
            </a:r>
          </a:p>
          <a:p>
            <a:pPr lvl="1"/>
            <a:r>
              <a:rPr lang="en-US" altLang="en-US" sz="3000" smtClean="0">
                <a:latin typeface="Century Gothic" panose="020B0502020202020204" pitchFamily="34" charset="0"/>
              </a:rPr>
              <a:t>Speech Zones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Speech &amp; Press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5105400"/>
          </a:xfrm>
        </p:spPr>
        <p:txBody>
          <a:bodyPr/>
          <a:lstStyle/>
          <a:p>
            <a:r>
              <a:rPr lang="en-US" altLang="en-US" sz="2800" smtClean="0">
                <a:latin typeface="Century Gothic" panose="020B0502020202020204" pitchFamily="34" charset="0"/>
              </a:rPr>
              <a:t>Unprotected Speech</a:t>
            </a:r>
          </a:p>
          <a:p>
            <a:pPr lvl="1"/>
            <a:r>
              <a:rPr lang="en-US" altLang="en-US" sz="2400" smtClean="0">
                <a:latin typeface="Century Gothic" panose="020B0502020202020204" pitchFamily="34" charset="0"/>
              </a:rPr>
              <a:t>“Imminent Lawless Action,” aka “Fighting Words”</a:t>
            </a:r>
          </a:p>
          <a:p>
            <a:pPr lvl="1"/>
            <a:r>
              <a:rPr lang="en-US" altLang="en-US" sz="2400" smtClean="0">
                <a:latin typeface="Century Gothic" panose="020B0502020202020204" pitchFamily="34" charset="0"/>
              </a:rPr>
              <a:t>Libel (written) v. Slander (spoken)</a:t>
            </a:r>
          </a:p>
          <a:p>
            <a:pPr lvl="2"/>
            <a:r>
              <a:rPr lang="en-US" altLang="en-US" sz="2800" smtClean="0">
                <a:latin typeface="Century Gothic" panose="020B0502020202020204" pitchFamily="34" charset="0"/>
              </a:rPr>
              <a:t>Requirements for Proof of Libel (for Non-Public Figures)</a:t>
            </a:r>
          </a:p>
          <a:p>
            <a:pPr lvl="3"/>
            <a:r>
              <a:rPr lang="en-US" altLang="en-US" sz="2400" smtClean="0">
                <a:latin typeface="Century Gothic" panose="020B0502020202020204" pitchFamily="34" charset="0"/>
              </a:rPr>
              <a:t>Publication Observable by Third Parties</a:t>
            </a:r>
          </a:p>
          <a:p>
            <a:pPr lvl="3"/>
            <a:r>
              <a:rPr lang="en-US" altLang="en-US" sz="2400" smtClean="0">
                <a:latin typeface="Century Gothic" panose="020B0502020202020204" pitchFamily="34" charset="0"/>
              </a:rPr>
              <a:t>Aggrieved Party Clearly Specified</a:t>
            </a:r>
          </a:p>
          <a:p>
            <a:pPr lvl="3"/>
            <a:r>
              <a:rPr lang="en-US" altLang="en-US" sz="2400" smtClean="0">
                <a:latin typeface="Century Gothic" panose="020B0502020202020204" pitchFamily="34" charset="0"/>
              </a:rPr>
              <a:t>Aggrieved Party Must Suffer</a:t>
            </a:r>
          </a:p>
          <a:p>
            <a:pPr lvl="3"/>
            <a:r>
              <a:rPr lang="en-US" altLang="en-US" sz="2400" smtClean="0">
                <a:latin typeface="Century Gothic" panose="020B0502020202020204" pitchFamily="34" charset="0"/>
              </a:rPr>
              <a:t>For Public Figures:  + “actual malice” &amp; “reckless disregard” for the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Speech &amp; Press</a:t>
            </a:r>
            <a:endParaRPr lang="en-US" alt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305800" cy="4724400"/>
          </a:xfrm>
        </p:spPr>
        <p:txBody>
          <a:bodyPr/>
          <a:lstStyle/>
          <a:p>
            <a:pPr lvl="1"/>
            <a:r>
              <a:rPr lang="en-US" altLang="en-US" smtClean="0">
                <a:latin typeface="Century Gothic" panose="020B0502020202020204" pitchFamily="34" charset="0"/>
              </a:rPr>
              <a:t>Obscenity (</a:t>
            </a:r>
            <a:r>
              <a:rPr lang="en-US" altLang="en-US" i="1" smtClean="0">
                <a:latin typeface="Century Gothic" panose="020B0502020202020204" pitchFamily="34" charset="0"/>
              </a:rPr>
              <a:t>Miller</a:t>
            </a:r>
            <a:r>
              <a:rPr lang="en-US" altLang="en-US" smtClean="0">
                <a:latin typeface="Century Gothic" panose="020B0502020202020204" pitchFamily="34" charset="0"/>
              </a:rPr>
              <a:t> v. </a:t>
            </a:r>
            <a:r>
              <a:rPr lang="en-US" altLang="en-US" i="1" smtClean="0">
                <a:latin typeface="Century Gothic" panose="020B0502020202020204" pitchFamily="34" charset="0"/>
              </a:rPr>
              <a:t>California</a:t>
            </a:r>
            <a:r>
              <a:rPr lang="en-US" altLang="en-US" smtClean="0">
                <a:latin typeface="Century Gothic" panose="020B0502020202020204" pitchFamily="34" charset="0"/>
              </a:rPr>
              <a:t> [1973])</a:t>
            </a:r>
          </a:p>
          <a:p>
            <a:pPr lvl="2"/>
            <a:r>
              <a:rPr lang="en-US" altLang="en-US" sz="2800" smtClean="0">
                <a:latin typeface="Century Gothic" panose="020B0502020202020204" pitchFamily="34" charset="0"/>
              </a:rPr>
              <a:t>The average person applying contem-porary standards finds that the work as a whole appeals to prurient interests</a:t>
            </a:r>
          </a:p>
          <a:p>
            <a:pPr lvl="2"/>
            <a:r>
              <a:rPr lang="en-US" altLang="en-US" sz="2800" smtClean="0">
                <a:latin typeface="Century Gothic" panose="020B0502020202020204" pitchFamily="34" charset="0"/>
              </a:rPr>
              <a:t>The work “depicts or describes, in a patently offensive way, sexual conduct specifically defined by the applicable state law.”</a:t>
            </a:r>
          </a:p>
          <a:p>
            <a:pPr lvl="2"/>
            <a:r>
              <a:rPr lang="en-US" altLang="en-US" sz="2800" smtClean="0">
                <a:latin typeface="Century Gothic" panose="020B0502020202020204" pitchFamily="34" charset="0"/>
              </a:rPr>
              <a:t>The work lacks “serious literary, artistic, political, or scientific value”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19200"/>
          </a:xfrm>
        </p:spPr>
        <p:txBody>
          <a:bodyPr/>
          <a:lstStyle/>
          <a:p>
            <a:r>
              <a:rPr lang="en-US" altLang="en-US" dirty="0" smtClean="0">
                <a:latin typeface="Century Gothic" panose="020B0502020202020204" pitchFamily="34" charset="0"/>
              </a:rPr>
              <a:t>Protection Against Whom?, 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305800" cy="5943600"/>
          </a:xfrm>
        </p:spPr>
        <p:txBody>
          <a:bodyPr/>
          <a:lstStyle/>
          <a:p>
            <a:r>
              <a:rPr lang="en-US" sz="3100" dirty="0" smtClean="0">
                <a:latin typeface="Century Gothic" panose="020B0502020202020204" pitchFamily="34" charset="0"/>
                <a:cs typeface="Times New Roman" pitchFamily="18" charset="0"/>
              </a:rPr>
              <a:t>National majorities who might impose conformity costs on those individuals whose views differ from those of the majority</a:t>
            </a:r>
          </a:p>
          <a:p>
            <a:r>
              <a:rPr lang="en-US" altLang="en-US" sz="3100" i="1" dirty="0" smtClean="0">
                <a:latin typeface="Century Gothic" panose="020B0502020202020204" pitchFamily="34" charset="0"/>
              </a:rPr>
              <a:t>Barron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 v. </a:t>
            </a:r>
            <a:r>
              <a:rPr lang="en-US" altLang="en-US" sz="3100" i="1" dirty="0" smtClean="0">
                <a:latin typeface="Century Gothic" panose="020B0502020202020204" pitchFamily="34" charset="0"/>
              </a:rPr>
              <a:t>Baltimore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(1833)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3100" dirty="0" smtClean="0">
                <a:latin typeface="Century Gothic" panose="020B0502020202020204" pitchFamily="34" charset="0"/>
                <a:cs typeface="Times New Roman" pitchFamily="18" charset="0"/>
              </a:rPr>
              <a:t>Basically rendered the Bill of Rights meaningless, because most citizens’ quarrels were with their states, not the national government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3100" dirty="0" smtClean="0">
                <a:latin typeface="Century Gothic" panose="020B0502020202020204" pitchFamily="34" charset="0"/>
                <a:cs typeface="Times New Roman" pitchFamily="18" charset="0"/>
              </a:rPr>
              <a:t>According to </a:t>
            </a:r>
            <a:r>
              <a:rPr lang="en-US" altLang="en-US" sz="3100" i="1" dirty="0" smtClean="0">
                <a:latin typeface="Century Gothic" panose="020B0502020202020204" pitchFamily="34" charset="0"/>
              </a:rPr>
              <a:t>Barron</a:t>
            </a:r>
            <a:r>
              <a:rPr lang="en-US" sz="3100" dirty="0" smtClean="0">
                <a:latin typeface="Century Gothic" panose="020B0502020202020204" pitchFamily="34" charset="0"/>
                <a:cs typeface="Times New Roman" pitchFamily="18" charset="0"/>
              </a:rPr>
              <a:t>, if citizens wanted protections at the state level, they should look to their state constitution</a:t>
            </a:r>
          </a:p>
          <a:p>
            <a:endParaRPr lang="en-US" altLang="en-US" i="1" dirty="0" smtClean="0">
              <a:latin typeface="Century Gothic" panose="020B0502020202020204" pitchFamily="34" charset="0"/>
            </a:endParaRPr>
          </a:p>
          <a:p>
            <a:endParaRPr lang="en-US" altLang="en-US" dirty="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Freedom of Assembly &amp; Petition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46482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Connected with Speech, can be regulated by “time, place, &amp; manner”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2nd Amendment:  Right to Keep &amp; Bear Arms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7772400" cy="4648200"/>
          </a:xfrm>
        </p:spPr>
        <p:txBody>
          <a:bodyPr/>
          <a:lstStyle/>
          <a:p>
            <a:endParaRPr lang="en-US" altLang="en-US" i="1" smtClean="0"/>
          </a:p>
          <a:p>
            <a:r>
              <a:rPr lang="en-US" altLang="en-US" i="1" smtClean="0">
                <a:latin typeface="Century Gothic" panose="020B0502020202020204" pitchFamily="34" charset="0"/>
              </a:rPr>
              <a:t>McDonald</a:t>
            </a:r>
            <a:r>
              <a:rPr lang="en-US" altLang="en-US" smtClean="0">
                <a:latin typeface="Century Gothic" panose="020B0502020202020204" pitchFamily="34" charset="0"/>
              </a:rPr>
              <a:t> v. </a:t>
            </a:r>
            <a:r>
              <a:rPr lang="en-US" altLang="en-US" i="1" smtClean="0">
                <a:latin typeface="Century Gothic" panose="020B0502020202020204" pitchFamily="34" charset="0"/>
              </a:rPr>
              <a:t>Chicago</a:t>
            </a:r>
            <a:r>
              <a:rPr lang="en-US" altLang="en-US" smtClean="0">
                <a:latin typeface="Century Gothic" panose="020B0502020202020204" pitchFamily="34" charset="0"/>
              </a:rPr>
              <a:t> (2010)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altLang="en-US" sz="4000" dirty="0" smtClean="0">
                <a:latin typeface="Century Gothic" panose="020B0502020202020204" pitchFamily="34" charset="0"/>
              </a:rPr>
              <a:t>4</a:t>
            </a:r>
            <a:r>
              <a:rPr lang="en-US" altLang="en-US" sz="40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000" dirty="0" smtClean="0">
                <a:latin typeface="Century Gothic" panose="020B0502020202020204" pitchFamily="34" charset="0"/>
              </a:rPr>
              <a:t> Amendment:  Rights of Criminal Defendants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153400" cy="4343400"/>
          </a:xfrm>
        </p:spPr>
        <p:txBody>
          <a:bodyPr anchor="ctr"/>
          <a:lstStyle/>
          <a:p>
            <a:pPr>
              <a:spcAft>
                <a:spcPts val="600"/>
              </a:spcAft>
              <a:defRPr/>
            </a:pP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4</a:t>
            </a:r>
            <a:r>
              <a:rPr lang="en-US" sz="2500" baseline="30000" dirty="0" smtClean="0">
                <a:latin typeface="Century Gothic" panose="020B0502020202020204" pitchFamily="34" charset="0"/>
                <a:cs typeface="Times New Roman" pitchFamily="18" charset="0"/>
              </a:rPr>
              <a:t>th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addresses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the “right of the people to be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se-cure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in their persons, houses, papers and effects, against unreasonable searches and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seizures…. [&amp;] </a:t>
            </a:r>
            <a:r>
              <a:rPr lang="en-US" sz="2500" i="1" dirty="0" smtClean="0">
                <a:latin typeface="Century Gothic" panose="020B0502020202020204" pitchFamily="34" charset="0"/>
                <a:cs typeface="Times New Roman" pitchFamily="18" charset="0"/>
              </a:rPr>
              <a:t>“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no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Warrants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shall issue, but upon probable cause,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supported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by Oath or affirmation, and particularly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describing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the place to be searched, and the persons or things to be seized</a:t>
            </a:r>
            <a:r>
              <a:rPr lang="en-US" sz="2500" i="1" dirty="0" smtClean="0">
                <a:latin typeface="Century Gothic" panose="020B0502020202020204" pitchFamily="34" charset="0"/>
                <a:cs typeface="Times New Roman" pitchFamily="18" charset="0"/>
              </a:rPr>
              <a:t>.”</a:t>
            </a:r>
          </a:p>
          <a:p>
            <a:pPr>
              <a:spcAft>
                <a:spcPts val="600"/>
              </a:spcAft>
              <a:defRPr/>
            </a:pP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Congress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first going beyond the physical with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Federal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Communications Act of 1934 (proscribing most police use of wiretaps legal until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then)</a:t>
            </a:r>
          </a:p>
          <a:p>
            <a:pPr>
              <a:spcAft>
                <a:spcPts val="600"/>
              </a:spcAft>
              <a:defRPr/>
            </a:pPr>
            <a:r>
              <a:rPr lang="en-US" sz="2500" dirty="0" smtClean="0">
                <a:latin typeface="Century Gothic" pitchFamily="34" charset="0"/>
              </a:rPr>
              <a:t>Remedy:  Exclusionary Rule (</a:t>
            </a:r>
            <a:r>
              <a:rPr lang="en-US" sz="2500" i="1" dirty="0" smtClean="0">
                <a:latin typeface="Century Gothic" pitchFamily="34" charset="0"/>
              </a:rPr>
              <a:t>Mapp</a:t>
            </a:r>
            <a:r>
              <a:rPr lang="en-US" sz="2500" dirty="0" smtClean="0">
                <a:latin typeface="Century Gothic" pitchFamily="34" charset="0"/>
              </a:rPr>
              <a:t> v. </a:t>
            </a:r>
            <a:r>
              <a:rPr lang="en-US" sz="2500" i="1" dirty="0" smtClean="0">
                <a:latin typeface="Century Gothic" pitchFamily="34" charset="0"/>
              </a:rPr>
              <a:t>Ohio</a:t>
            </a:r>
            <a:r>
              <a:rPr lang="en-US" sz="2500" dirty="0" smtClean="0">
                <a:latin typeface="Century Gothic" pitchFamily="34" charset="0"/>
              </a:rPr>
              <a:t> [1961])</a:t>
            </a:r>
          </a:p>
          <a:p>
            <a:pPr marL="1371600" lvl="3" indent="0">
              <a:buFontTx/>
              <a:buNone/>
              <a:defRPr/>
            </a:pPr>
            <a:endParaRPr lang="en-US" dirty="0" smtClean="0">
              <a:latin typeface="Century Gothic" pitchFamily="34" charset="0"/>
            </a:endParaRPr>
          </a:p>
          <a:p>
            <a:pPr lvl="3">
              <a:buFontTx/>
              <a:buNone/>
              <a:defRPr/>
            </a:pPr>
            <a:endParaRPr lang="en-US" i="1" dirty="0" smtClean="0"/>
          </a:p>
          <a:p>
            <a:pPr lvl="2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altLang="en-US" sz="4000" dirty="0" smtClean="0">
                <a:latin typeface="Century Gothic" panose="020B0502020202020204" pitchFamily="34" charset="0"/>
              </a:rPr>
              <a:t>5</a:t>
            </a:r>
            <a:r>
              <a:rPr lang="en-US" altLang="en-US" sz="40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000" dirty="0" smtClean="0">
                <a:latin typeface="Century Gothic" panose="020B0502020202020204" pitchFamily="34" charset="0"/>
              </a:rPr>
              <a:t> Amendment:  Rights of Criminal Defendants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153400" cy="5486400"/>
          </a:xfrm>
        </p:spPr>
        <p:txBody>
          <a:bodyPr anchor="ctr"/>
          <a:lstStyle/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5</a:t>
            </a:r>
            <a:r>
              <a:rPr lang="en-US" baseline="30000" dirty="0" smtClean="0">
                <a:latin typeface="Century Gothic" panose="020B0502020202020204" pitchFamily="34" charset="0"/>
                <a:cs typeface="Times New Roman" pitchFamily="18" charset="0"/>
              </a:rPr>
              <a:t>th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Amendment:  no person shall 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“be compelled in any criminal case to be a witness against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himself”</a:t>
            </a:r>
            <a:endParaRPr lang="en-US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Applies to 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testimony in a trial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&amp; to 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any statement made by a defendant awaiting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trial</a:t>
            </a:r>
            <a:endParaRPr lang="en-US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latin typeface="Century Gothic" pitchFamily="34" charset="0"/>
              </a:rPr>
              <a:t>Remedy: </a:t>
            </a:r>
            <a:r>
              <a:rPr lang="en-US" i="1" dirty="0">
                <a:latin typeface="Century Gothic" panose="020B0502020202020204" pitchFamily="34" charset="0"/>
                <a:cs typeface="Times New Roman" pitchFamily="18" charset="0"/>
              </a:rPr>
              <a:t>Miranda v. Arizona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 (1966) </a:t>
            </a:r>
            <a:endParaRPr lang="en-US" dirty="0" smtClean="0">
              <a:latin typeface="Century Gothic" pitchFamily="34" charset="0"/>
            </a:endParaRPr>
          </a:p>
          <a:p>
            <a:pPr lvl="3">
              <a:buFontTx/>
              <a:buNone/>
              <a:defRPr/>
            </a:pPr>
            <a:endParaRPr lang="en-US" i="1" dirty="0" smtClean="0"/>
          </a:p>
          <a:p>
            <a:pPr lvl="2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9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 smtClean="0">
                <a:latin typeface="Century Gothic" panose="020B0502020202020204" pitchFamily="34" charset="0"/>
              </a:rPr>
              <a:t>6</a:t>
            </a:r>
            <a:r>
              <a:rPr lang="en-US" altLang="en-US" sz="42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200" dirty="0" smtClean="0">
                <a:latin typeface="Century Gothic" panose="020B0502020202020204" pitchFamily="34" charset="0"/>
              </a:rPr>
              <a:t> Amendment: Rights of Criminal Defendants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772400" cy="4648200"/>
          </a:xfrm>
        </p:spPr>
        <p:txBody>
          <a:bodyPr anchor="ctr"/>
          <a:lstStyle/>
          <a:p>
            <a:pPr lvl="2">
              <a:defRPr/>
            </a:pPr>
            <a:r>
              <a:rPr lang="en-US" sz="3600" dirty="0" smtClean="0">
                <a:latin typeface="Century Gothic" pitchFamily="34" charset="0"/>
              </a:rPr>
              <a:t>6</a:t>
            </a:r>
            <a:r>
              <a:rPr lang="en-US" sz="3600" baseline="30000" dirty="0" smtClean="0">
                <a:latin typeface="Century Gothic" pitchFamily="34" charset="0"/>
              </a:rPr>
              <a:t>th</a:t>
            </a:r>
            <a:r>
              <a:rPr lang="en-US" sz="3600" dirty="0" smtClean="0">
                <a:latin typeface="Century Gothic" pitchFamily="34" charset="0"/>
              </a:rPr>
              <a:t>—Right to Counsel—</a:t>
            </a:r>
            <a:r>
              <a:rPr lang="en-US" sz="3600" i="1" dirty="0" err="1" smtClean="0">
                <a:latin typeface="Century Gothic" pitchFamily="34" charset="0"/>
              </a:rPr>
              <a:t>Gid</a:t>
            </a:r>
            <a:r>
              <a:rPr lang="en-US" sz="3600" i="1" dirty="0" smtClean="0">
                <a:latin typeface="Century Gothic" pitchFamily="34" charset="0"/>
              </a:rPr>
              <a:t>-	eon</a:t>
            </a:r>
            <a:r>
              <a:rPr lang="en-US" sz="3600" dirty="0" smtClean="0">
                <a:latin typeface="Century Gothic" pitchFamily="34" charset="0"/>
              </a:rPr>
              <a:t> v. </a:t>
            </a:r>
            <a:r>
              <a:rPr lang="en-US" sz="3600" i="1" dirty="0" smtClean="0">
                <a:latin typeface="Century Gothic" pitchFamily="34" charset="0"/>
              </a:rPr>
              <a:t>Wainwright</a:t>
            </a:r>
            <a:r>
              <a:rPr lang="en-US" sz="3600" dirty="0" smtClean="0">
                <a:latin typeface="Century Gothic" pitchFamily="34" charset="0"/>
              </a:rPr>
              <a:t> (1963)</a:t>
            </a:r>
          </a:p>
          <a:p>
            <a:pPr lvl="2">
              <a:defRPr/>
            </a:pPr>
            <a:r>
              <a:rPr lang="en-US" sz="3600" dirty="0" smtClean="0">
                <a:latin typeface="Century Gothic" pitchFamily="34" charset="0"/>
              </a:rPr>
              <a:t>6</a:t>
            </a:r>
            <a:r>
              <a:rPr lang="en-US" sz="3600" baseline="30000" dirty="0" smtClean="0">
                <a:latin typeface="Century Gothic" pitchFamily="34" charset="0"/>
              </a:rPr>
              <a:t>th</a:t>
            </a:r>
            <a:r>
              <a:rPr lang="en-US" sz="3600" dirty="0" smtClean="0">
                <a:latin typeface="Century Gothic" pitchFamily="34" charset="0"/>
              </a:rPr>
              <a:t>—Jury Trials—Peers?</a:t>
            </a:r>
          </a:p>
          <a:p>
            <a:pPr marL="914400" lvl="2" indent="0">
              <a:buFontTx/>
              <a:buNone/>
              <a:defRPr/>
            </a:pPr>
            <a:endParaRPr lang="en-US" sz="3600" dirty="0" smtClean="0">
              <a:latin typeface="Century Gothic" pitchFamily="34" charset="0"/>
            </a:endParaRPr>
          </a:p>
          <a:p>
            <a:pPr lvl="3">
              <a:buFontTx/>
              <a:buNone/>
              <a:defRPr/>
            </a:pPr>
            <a:endParaRPr lang="en-US" i="1" dirty="0" smtClean="0"/>
          </a:p>
          <a:p>
            <a:pPr lvl="2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jstewa4\Desktop\Clarence Earl Gide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altLang="en-US" sz="4000" dirty="0">
                <a:latin typeface="Century Gothic" panose="020B0502020202020204" pitchFamily="34" charset="0"/>
              </a:rPr>
              <a:t>8</a:t>
            </a:r>
            <a:r>
              <a:rPr lang="en-US" altLang="en-US" sz="40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000" dirty="0" smtClean="0">
                <a:latin typeface="Century Gothic" panose="020B0502020202020204" pitchFamily="34" charset="0"/>
              </a:rPr>
              <a:t> Amendment, I:  Rights of Criminal Defendants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153400" cy="5486400"/>
          </a:xfrm>
        </p:spPr>
        <p:txBody>
          <a:bodyPr anchor="ctr"/>
          <a:lstStyle/>
          <a:p>
            <a:pPr>
              <a:defRPr/>
            </a:pP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8</a:t>
            </a:r>
            <a:r>
              <a:rPr lang="en-US" baseline="30000" dirty="0" smtClean="0">
                <a:latin typeface="Century Gothic" panose="020B0502020202020204" pitchFamily="34" charset="0"/>
                <a:cs typeface="Times New Roman" pitchFamily="18" charset="0"/>
              </a:rPr>
              <a:t>th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Amendment:  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“Excessive bail shall not be required, nor excessive fines </a:t>
            </a:r>
            <a:r>
              <a:rPr lang="en-US" dirty="0" err="1" smtClean="0">
                <a:latin typeface="Century Gothic" panose="020B0502020202020204" pitchFamily="34" charset="0"/>
                <a:cs typeface="Times New Roman" pitchFamily="18" charset="0"/>
              </a:rPr>
              <a:t>im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-posed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, nor cruel and unusual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punish-</a:t>
            </a:r>
            <a:r>
              <a:rPr lang="en-US" dirty="0" err="1" smtClean="0">
                <a:latin typeface="Century Gothic" panose="020B0502020202020204" pitchFamily="34" charset="0"/>
                <a:cs typeface="Times New Roman" pitchFamily="18" charset="0"/>
              </a:rPr>
              <a:t>ment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Century Gothic" panose="020B0502020202020204" pitchFamily="34" charset="0"/>
                <a:cs typeface="Times New Roman" pitchFamily="18" charset="0"/>
              </a:rPr>
              <a:t>inflicted.”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i="1" dirty="0" smtClean="0">
                <a:latin typeface="Century Gothic" panose="020B0502020202020204" pitchFamily="34" charset="0"/>
                <a:cs typeface="Times New Roman" pitchFamily="18" charset="0"/>
              </a:rPr>
              <a:t>Furman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v</a:t>
            </a:r>
            <a:r>
              <a:rPr lang="en-US" i="1" dirty="0" smtClean="0">
                <a:latin typeface="Century Gothic" panose="020B0502020202020204" pitchFamily="34" charset="0"/>
                <a:cs typeface="Times New Roman" pitchFamily="18" charset="0"/>
              </a:rPr>
              <a:t>. Georgia 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(1972) [243 pages, longest in Court history] put capital punishment on hold, but the death penalty itself was NOT declared un-constitutionally cruel &amp; unusual</a:t>
            </a:r>
            <a:endParaRPr lang="en-US" dirty="0" smtClean="0">
              <a:latin typeface="Century Gothic" pitchFamily="34" charset="0"/>
            </a:endParaRPr>
          </a:p>
          <a:p>
            <a:pPr lvl="3">
              <a:buFontTx/>
              <a:buNone/>
              <a:defRPr/>
            </a:pPr>
            <a:endParaRPr lang="en-US" i="1" dirty="0" smtClean="0"/>
          </a:p>
          <a:p>
            <a:pPr lvl="2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7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35000" y="76200"/>
            <a:ext cx="7772400" cy="838200"/>
          </a:xfrm>
        </p:spPr>
        <p:txBody>
          <a:bodyPr/>
          <a:lstStyle/>
          <a:p>
            <a:r>
              <a:rPr lang="en-US" altLang="en-US" sz="4000" dirty="0">
                <a:latin typeface="Century Gothic" panose="020B0502020202020204" pitchFamily="34" charset="0"/>
              </a:rPr>
              <a:t>8</a:t>
            </a:r>
            <a:r>
              <a:rPr lang="en-US" altLang="en-US" sz="40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000" dirty="0" smtClean="0">
                <a:latin typeface="Century Gothic" panose="020B0502020202020204" pitchFamily="34" charset="0"/>
              </a:rPr>
              <a:t> Amendment, II:  Rights of Criminal Defendants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382000" cy="5029200"/>
          </a:xfrm>
        </p:spPr>
        <p:txBody>
          <a:bodyPr anchor="ctr"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i="1" dirty="0" smtClean="0">
              <a:latin typeface="Century Gothic" panose="020B0502020202020204" pitchFamily="34" charset="0"/>
              <a:cs typeface="Times New Roman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Century Gothic" panose="020B0502020202020204" pitchFamily="34" charset="0"/>
                <a:cs typeface="Times New Roman" pitchFamily="18" charset="0"/>
              </a:rPr>
              <a:t>Gregg v. Georgia </a:t>
            </a:r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(1976):  GA law separating  conviction from sentencing stage of the trial, al-lowing juries to weigh the particular crime &amp; defendant &amp; any mitigating/aggravating </a:t>
            </a:r>
            <a:r>
              <a:rPr lang="en-US" sz="2400" dirty="0" err="1" smtClean="0">
                <a:latin typeface="Century Gothic" panose="020B0502020202020204" pitchFamily="34" charset="0"/>
                <a:cs typeface="Times New Roman" pitchFamily="18" charset="0"/>
              </a:rPr>
              <a:t>circum</a:t>
            </a:r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-stances, proclaimed to be a “model” law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Decisions over the last 10 years have found the following to be cruel and unusual punishment: 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Executing “mentally retarded” defendants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Executing juveniles</a:t>
            </a:r>
          </a:p>
          <a:p>
            <a:pPr lvl="1"/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Executing a defendant who raped, but did not murder, a child</a:t>
            </a:r>
          </a:p>
          <a:p>
            <a:pPr lvl="1"/>
            <a:r>
              <a:rPr lang="en-US" sz="2400" dirty="0">
                <a:latin typeface="Century Gothic" panose="020B0502020202020204" pitchFamily="34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Century Gothic" panose="020B0502020202020204" pitchFamily="34" charset="0"/>
                <a:cs typeface="Times New Roman" pitchFamily="18" charset="0"/>
              </a:rPr>
              <a:t>entencing a juvenile to life in prison without possibility of parole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  <a:p>
            <a:pPr lvl="3">
              <a:buFontTx/>
              <a:buNone/>
              <a:defRPr/>
            </a:pPr>
            <a:endParaRPr lang="en-US" i="1" dirty="0" smtClean="0"/>
          </a:p>
          <a:p>
            <a:pPr lvl="2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0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371600"/>
          </a:xfrm>
        </p:spPr>
        <p:txBody>
          <a:bodyPr/>
          <a:lstStyle/>
          <a:p>
            <a:r>
              <a:rPr lang="en-US" altLang="en-US" sz="4800" dirty="0" smtClean="0">
                <a:latin typeface="Century Gothic" panose="020B0502020202020204" pitchFamily="34" charset="0"/>
              </a:rPr>
              <a:t>9</a:t>
            </a:r>
            <a:r>
              <a:rPr lang="en-US" altLang="en-US" sz="48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4800" dirty="0" smtClean="0">
                <a:latin typeface="Century Gothic" panose="020B0502020202020204" pitchFamily="34" charset="0"/>
              </a:rPr>
              <a:t> Amendment:  Right to Privacy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5105400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9</a:t>
            </a:r>
            <a:r>
              <a:rPr lang="en-US" baseline="30000" dirty="0" smtClean="0">
                <a:latin typeface="Century Gothic" panose="020B0502020202020204" pitchFamily="34" charset="0"/>
                <a:cs typeface="Times New Roman" pitchFamily="18" charset="0"/>
              </a:rPr>
              <a:t>th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Amendment:  “the enumeration in the Constitution of certain rights, shall not be construed to deny or disparage others retained by the people.”</a:t>
            </a:r>
            <a:endParaRPr lang="en-US" altLang="en-US" i="1" dirty="0" smtClean="0">
              <a:latin typeface="Century Gothic" panose="020B0502020202020204" pitchFamily="34" charset="0"/>
            </a:endParaRPr>
          </a:p>
          <a:p>
            <a:r>
              <a:rPr lang="en-US" altLang="en-US" i="1" dirty="0" smtClean="0">
                <a:latin typeface="Century Gothic" panose="020B0502020202020204" pitchFamily="34" charset="0"/>
              </a:rPr>
              <a:t>Griswold</a:t>
            </a:r>
            <a:r>
              <a:rPr lang="en-US" altLang="en-US" dirty="0" smtClean="0">
                <a:latin typeface="Century Gothic" panose="020B0502020202020204" pitchFamily="34" charset="0"/>
              </a:rPr>
              <a:t> v. </a:t>
            </a:r>
            <a:r>
              <a:rPr lang="en-US" altLang="en-US" i="1" dirty="0" smtClean="0">
                <a:latin typeface="Century Gothic" panose="020B0502020202020204" pitchFamily="34" charset="0"/>
              </a:rPr>
              <a:t>Connecticut</a:t>
            </a:r>
            <a:r>
              <a:rPr lang="en-US" altLang="en-US" dirty="0" smtClean="0">
                <a:latin typeface="Century Gothic" panose="020B0502020202020204" pitchFamily="34" charset="0"/>
              </a:rPr>
              <a:t> (1965) —9</a:t>
            </a:r>
            <a:r>
              <a:rPr lang="en-US" altLang="en-US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dirty="0" smtClean="0">
                <a:latin typeface="Century Gothic" panose="020B0502020202020204" pitchFamily="34" charset="0"/>
              </a:rPr>
              <a:t> + 1</a:t>
            </a:r>
            <a:r>
              <a:rPr lang="en-US" altLang="en-US" baseline="30000" dirty="0" smtClean="0">
                <a:latin typeface="Century Gothic" panose="020B0502020202020204" pitchFamily="34" charset="0"/>
              </a:rPr>
              <a:t>st</a:t>
            </a:r>
            <a:r>
              <a:rPr lang="en-US" altLang="en-US" dirty="0" smtClean="0">
                <a:latin typeface="Century Gothic" panose="020B0502020202020204" pitchFamily="34" charset="0"/>
              </a:rPr>
              <a:t>, 3</a:t>
            </a:r>
            <a:r>
              <a:rPr lang="en-US" altLang="en-US" baseline="30000" dirty="0" smtClean="0">
                <a:latin typeface="Century Gothic" panose="020B0502020202020204" pitchFamily="34" charset="0"/>
              </a:rPr>
              <a:t>rd</a:t>
            </a:r>
            <a:r>
              <a:rPr lang="en-US" altLang="en-US" dirty="0" smtClean="0">
                <a:latin typeface="Century Gothic" panose="020B0502020202020204" pitchFamily="34" charset="0"/>
              </a:rPr>
              <a:t>, 4</a:t>
            </a:r>
            <a:r>
              <a:rPr lang="en-US" altLang="en-US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dirty="0" smtClean="0">
                <a:latin typeface="Century Gothic" panose="020B0502020202020204" pitchFamily="34" charset="0"/>
              </a:rPr>
              <a:t>, &amp; 14</a:t>
            </a:r>
            <a:r>
              <a:rPr lang="en-US" altLang="en-US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dirty="0" smtClean="0">
                <a:latin typeface="Century Gothic" panose="020B0502020202020204" pitchFamily="34" charset="0"/>
              </a:rPr>
              <a:t> –Contraception</a:t>
            </a:r>
          </a:p>
          <a:p>
            <a:r>
              <a:rPr lang="en-US" altLang="en-US" i="1" dirty="0" smtClean="0">
                <a:latin typeface="Century Gothic" panose="020B0502020202020204" pitchFamily="34" charset="0"/>
              </a:rPr>
              <a:t>Roe</a:t>
            </a:r>
            <a:r>
              <a:rPr lang="en-US" altLang="en-US" dirty="0" smtClean="0">
                <a:latin typeface="Century Gothic" panose="020B0502020202020204" pitchFamily="34" charset="0"/>
              </a:rPr>
              <a:t> v. </a:t>
            </a:r>
            <a:r>
              <a:rPr lang="en-US" altLang="en-US" i="1" dirty="0" smtClean="0">
                <a:latin typeface="Century Gothic" panose="020B0502020202020204" pitchFamily="34" charset="0"/>
              </a:rPr>
              <a:t>Wade</a:t>
            </a:r>
            <a:r>
              <a:rPr lang="en-US" altLang="en-US" dirty="0" smtClean="0">
                <a:latin typeface="Century Gothic" panose="020B0502020202020204" pitchFamily="34" charset="0"/>
              </a:rPr>
              <a:t> (1973)—Abortion</a:t>
            </a:r>
          </a:p>
          <a:p>
            <a:r>
              <a:rPr lang="en-US" altLang="en-US" i="1" dirty="0" smtClean="0">
                <a:latin typeface="Century Gothic" panose="020B0502020202020204" pitchFamily="34" charset="0"/>
              </a:rPr>
              <a:t>Lawrence</a:t>
            </a:r>
            <a:r>
              <a:rPr lang="en-US" altLang="en-US" dirty="0" smtClean="0">
                <a:latin typeface="Century Gothic" panose="020B0502020202020204" pitchFamily="34" charset="0"/>
              </a:rPr>
              <a:t> v. </a:t>
            </a:r>
            <a:r>
              <a:rPr lang="en-US" altLang="en-US" i="1" dirty="0" smtClean="0">
                <a:latin typeface="Century Gothic" panose="020B0502020202020204" pitchFamily="34" charset="0"/>
              </a:rPr>
              <a:t>Texas</a:t>
            </a:r>
            <a:r>
              <a:rPr lang="en-US" altLang="en-US" dirty="0" smtClean="0">
                <a:latin typeface="Century Gothic" panose="020B0502020202020204" pitchFamily="34" charset="0"/>
              </a:rPr>
              <a:t> (2003)—</a:t>
            </a:r>
            <a:r>
              <a:rPr lang="en-US" altLang="en-US" dirty="0" err="1" smtClean="0">
                <a:latin typeface="Century Gothic" panose="020B0502020202020204" pitchFamily="34" charset="0"/>
              </a:rPr>
              <a:t>Homosexu-ality</a:t>
            </a:r>
            <a:endParaRPr lang="en-US" altLang="en-US" dirty="0" smtClean="0">
              <a:latin typeface="Century Gothic" panose="020B0502020202020204" pitchFamily="34" charset="0"/>
            </a:endParaRPr>
          </a:p>
          <a:p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altLang="en-US" dirty="0" smtClean="0">
                <a:latin typeface="Century Gothic" panose="020B0502020202020204" pitchFamily="34" charset="0"/>
              </a:rPr>
              <a:t>How Changed?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305800" cy="6019800"/>
          </a:xfrm>
        </p:spPr>
        <p:txBody>
          <a:bodyPr/>
          <a:lstStyle/>
          <a:p>
            <a:r>
              <a:rPr lang="en-US" altLang="en-US" sz="2900" dirty="0" smtClean="0">
                <a:latin typeface="Century Gothic" panose="020B0502020202020204" pitchFamily="34" charset="0"/>
              </a:rPr>
              <a:t>14</a:t>
            </a:r>
            <a:r>
              <a:rPr lang="en-US" altLang="en-US" sz="2900" baseline="30000" dirty="0" smtClean="0">
                <a:latin typeface="Century Gothic" panose="020B0502020202020204" pitchFamily="34" charset="0"/>
              </a:rPr>
              <a:t>th</a:t>
            </a:r>
            <a:r>
              <a:rPr lang="en-US" altLang="en-US" sz="2900" dirty="0" smtClean="0">
                <a:latin typeface="Century Gothic" panose="020B0502020202020204" pitchFamily="34" charset="0"/>
              </a:rPr>
              <a:t> Amendment</a:t>
            </a:r>
          </a:p>
          <a:p>
            <a:r>
              <a:rPr lang="en-US" altLang="en-US" sz="2900" dirty="0" smtClean="0">
                <a:latin typeface="Century Gothic" panose="020B0502020202020204" pitchFamily="34" charset="0"/>
              </a:rPr>
              <a:t>“No State shall … deprive any person of life, liberty, or property, without </a:t>
            </a:r>
            <a:r>
              <a:rPr lang="en-US" altLang="en-US" sz="2900" u="sng" dirty="0" smtClean="0">
                <a:latin typeface="Century Gothic" panose="020B0502020202020204" pitchFamily="34" charset="0"/>
              </a:rPr>
              <a:t>due pro-</a:t>
            </a:r>
            <a:r>
              <a:rPr lang="en-US" altLang="en-US" sz="2900" u="sng" dirty="0" err="1" smtClean="0">
                <a:latin typeface="Century Gothic" panose="020B0502020202020204" pitchFamily="34" charset="0"/>
              </a:rPr>
              <a:t>cess</a:t>
            </a:r>
            <a:r>
              <a:rPr lang="en-US" altLang="en-US" sz="2900" u="sng" dirty="0" smtClean="0">
                <a:latin typeface="Century Gothic" panose="020B0502020202020204" pitchFamily="34" charset="0"/>
              </a:rPr>
              <a:t> of law</a:t>
            </a:r>
            <a:r>
              <a:rPr lang="en-US" altLang="en-US" sz="2900" dirty="0" smtClean="0">
                <a:latin typeface="Century Gothic" panose="020B0502020202020204" pitchFamily="34" charset="0"/>
              </a:rPr>
              <a:t>.”</a:t>
            </a:r>
          </a:p>
          <a:p>
            <a:pPr>
              <a:spcAft>
                <a:spcPts val="1200"/>
              </a:spcAft>
              <a:defRPr/>
            </a:pP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Selective Incorporation:  the </a:t>
            </a:r>
            <a:r>
              <a:rPr lang="en-US" sz="2900" dirty="0">
                <a:latin typeface="Century Gothic" panose="020B0502020202020204" pitchFamily="34" charset="0"/>
                <a:cs typeface="Times New Roman" pitchFamily="18" charset="0"/>
              </a:rPr>
              <a:t>process of bringing state laws </a:t>
            </a: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&amp; </a:t>
            </a:r>
            <a:r>
              <a:rPr lang="en-US" sz="2900" dirty="0">
                <a:latin typeface="Century Gothic" panose="020B0502020202020204" pitchFamily="34" charset="0"/>
                <a:cs typeface="Times New Roman" pitchFamily="18" charset="0"/>
              </a:rPr>
              <a:t>practices under the Bill of Rights protections by applying the </a:t>
            </a: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Due Process Clause of the 14</a:t>
            </a:r>
            <a:r>
              <a:rPr lang="en-US" sz="2900" baseline="30000" dirty="0" smtClean="0">
                <a:latin typeface="Century Gothic" panose="020B0502020202020204" pitchFamily="34" charset="0"/>
                <a:cs typeface="Times New Roman" pitchFamily="18" charset="0"/>
              </a:rPr>
              <a:t>th</a:t>
            </a: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 Amend-</a:t>
            </a:r>
            <a:r>
              <a:rPr lang="en-US" sz="2900" dirty="0" err="1" smtClean="0">
                <a:latin typeface="Century Gothic" panose="020B0502020202020204" pitchFamily="34" charset="0"/>
                <a:cs typeface="Times New Roman" pitchFamily="18" charset="0"/>
              </a:rPr>
              <a:t>ment</a:t>
            </a: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sz="2900" dirty="0">
                <a:latin typeface="Century Gothic" panose="020B0502020202020204" pitchFamily="34" charset="0"/>
                <a:cs typeface="Times New Roman" pitchFamily="18" charset="0"/>
              </a:rPr>
              <a:t>to the </a:t>
            </a:r>
            <a:r>
              <a:rPr lang="en-US" sz="2900" dirty="0" smtClean="0">
                <a:latin typeface="Century Gothic" panose="020B0502020202020204" pitchFamily="34" charset="0"/>
                <a:cs typeface="Times New Roman" pitchFamily="18" charset="0"/>
              </a:rPr>
              <a:t>States</a:t>
            </a:r>
            <a:endParaRPr lang="en-US" sz="2900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Consequences: altered the balance of power between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National &amp; State governments, ex-</a:t>
            </a:r>
            <a:r>
              <a:rPr lang="en-US" sz="2500" dirty="0" err="1" smtClean="0">
                <a:latin typeface="Century Gothic" panose="020B0502020202020204" pitchFamily="34" charset="0"/>
                <a:cs typeface="Times New Roman" pitchFamily="18" charset="0"/>
              </a:rPr>
              <a:t>panding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Times New Roman" pitchFamily="18" charset="0"/>
              </a:rPr>
              <a:t>the range of protections offered by the Bill of </a:t>
            </a:r>
            <a:r>
              <a:rPr lang="en-US" sz="2500" dirty="0" smtClean="0">
                <a:latin typeface="Century Gothic" panose="020B0502020202020204" pitchFamily="34" charset="0"/>
                <a:cs typeface="Times New Roman" pitchFamily="18" charset="0"/>
              </a:rPr>
              <a:t>Rights</a:t>
            </a:r>
            <a:endParaRPr lang="en-US" sz="2500" dirty="0">
              <a:latin typeface="Century Gothic" panose="020B0502020202020204" pitchFamily="34" charset="0"/>
              <a:cs typeface="Times New Roman" pitchFamily="18" charset="0"/>
            </a:endParaRPr>
          </a:p>
          <a:p>
            <a:endParaRPr lang="en-US" altLang="en-US" dirty="0" smtClean="0">
              <a:latin typeface="Century Gothic" panose="020B0502020202020204" pitchFamily="34" charset="0"/>
            </a:endParaRPr>
          </a:p>
          <a:p>
            <a:endParaRPr lang="en-US" altLang="en-US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7391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700594"/>
              </p:ext>
            </p:extLst>
          </p:nvPr>
        </p:nvGraphicFramePr>
        <p:xfrm>
          <a:off x="98424" y="98424"/>
          <a:ext cx="8435975" cy="675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6474493" imgH="8269685" progId="Word.Document.12">
                  <p:embed/>
                </p:oleObj>
              </mc:Choice>
              <mc:Fallback>
                <p:oleObj name="Document" r:id="rId3" imgW="6474493" imgH="82696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424" y="98424"/>
                        <a:ext cx="8435975" cy="675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34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All Protections Limited!</a:t>
            </a:r>
          </a:p>
        </p:txBody>
      </p:sp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>
              <a:latin typeface="Century Gothic" panose="020B0502020202020204" pitchFamily="34" charset="0"/>
            </a:endParaRPr>
          </a:p>
          <a:p>
            <a:r>
              <a:rPr lang="en-US" altLang="en-US" dirty="0" smtClean="0">
                <a:latin typeface="Century Gothic" panose="020B0502020202020204" pitchFamily="34" charset="0"/>
              </a:rPr>
              <a:t>Balancing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4478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Establishment Clause, 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altLang="en-US" sz="3000" smtClean="0">
                <a:latin typeface="Century Gothic" panose="020B0502020202020204" pitchFamily="34" charset="0"/>
              </a:rPr>
              <a:t>“Congress shall make no law respect-ing an establishment of religion, ….”</a:t>
            </a:r>
          </a:p>
          <a:p>
            <a:r>
              <a:rPr lang="en-US" altLang="en-US" sz="3000" i="1" smtClean="0">
                <a:latin typeface="Century Gothic" panose="020B0502020202020204" pitchFamily="34" charset="0"/>
              </a:rPr>
              <a:t>Everson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Bd. Of Education</a:t>
            </a:r>
            <a:r>
              <a:rPr lang="en-US" altLang="en-US" sz="3000" smtClean="0">
                <a:latin typeface="Century Gothic" panose="020B0502020202020204" pitchFamily="34" charset="0"/>
              </a:rPr>
              <a:t> (1947):  first articulation principle of church/state separation; state may neither support/ prefer</a:t>
            </a:r>
            <a:endParaRPr lang="en-US" altLang="en-US" sz="3000" i="1" smtClean="0">
              <a:latin typeface="Century Gothic" panose="020B0502020202020204" pitchFamily="34" charset="0"/>
            </a:endParaRPr>
          </a:p>
          <a:p>
            <a:r>
              <a:rPr lang="en-US" altLang="en-US" sz="3000" i="1" smtClean="0">
                <a:latin typeface="Century Gothic" panose="020B0502020202020204" pitchFamily="34" charset="0"/>
              </a:rPr>
              <a:t>Engel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Vitale </a:t>
            </a:r>
            <a:r>
              <a:rPr lang="en-US" altLang="en-US" sz="3000" smtClean="0">
                <a:latin typeface="Century Gothic" panose="020B0502020202020204" pitchFamily="34" charset="0"/>
              </a:rPr>
              <a:t>(1962):  S.Ct. strikes down use of the NY “Regent’s Prayer” —a daily invocation that students are compelled to recite</a:t>
            </a:r>
          </a:p>
          <a:p>
            <a:endParaRPr lang="en-US" altLang="en-US" sz="280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Establishment Clause, II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en-US" sz="3000" i="1" smtClean="0">
                <a:latin typeface="Century Gothic" panose="020B0502020202020204" pitchFamily="34" charset="0"/>
              </a:rPr>
              <a:t>Abington Township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Schempp </a:t>
            </a:r>
            <a:r>
              <a:rPr lang="en-US" altLang="en-US" sz="3000" smtClean="0">
                <a:latin typeface="Century Gothic" panose="020B0502020202020204" pitchFamily="34" charset="0"/>
              </a:rPr>
              <a:t>1963); </a:t>
            </a:r>
            <a:r>
              <a:rPr lang="en-US" altLang="en-US" sz="3000" i="1" smtClean="0">
                <a:latin typeface="Century Gothic" panose="020B0502020202020204" pitchFamily="34" charset="0"/>
              </a:rPr>
              <a:t>Murray </a:t>
            </a:r>
            <a:r>
              <a:rPr lang="en-US" altLang="en-US" sz="3000" smtClean="0">
                <a:latin typeface="Century Gothic" panose="020B0502020202020204" pitchFamily="34" charset="0"/>
              </a:rPr>
              <a:t>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Curlett </a:t>
            </a:r>
            <a:r>
              <a:rPr lang="en-US" altLang="en-US" sz="3000" smtClean="0">
                <a:latin typeface="Century Gothic" panose="020B0502020202020204" pitchFamily="34" charset="0"/>
              </a:rPr>
              <a:t>(1963):  Mandatory Bible reading &amp; daily recitation of Lord’s Prayer in public schools de-clared unconstitutional</a:t>
            </a:r>
          </a:p>
          <a:p>
            <a:r>
              <a:rPr lang="en-US" altLang="en-US" sz="3000" i="1" smtClean="0">
                <a:latin typeface="Century Gothic" panose="020B0502020202020204" pitchFamily="34" charset="0"/>
              </a:rPr>
              <a:t>Stone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Graham</a:t>
            </a:r>
            <a:r>
              <a:rPr lang="en-US" altLang="en-US" sz="3000" smtClean="0">
                <a:latin typeface="Century Gothic" panose="020B0502020202020204" pitchFamily="34" charset="0"/>
              </a:rPr>
              <a:t> (1980):  KY law re-quiring public schools to post the Ten Commandments in classrooms de-clared unconstitutional</a:t>
            </a:r>
          </a:p>
          <a:p>
            <a:endParaRPr lang="en-US" altLang="en-US" sz="3000" i="1" smtClean="0">
              <a:latin typeface="Century Gothic" panose="020B0502020202020204" pitchFamily="34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1</a:t>
            </a:r>
            <a:r>
              <a:rPr lang="en-US" altLang="en-US" baseline="30000" smtClean="0">
                <a:latin typeface="Century Gothic" panose="020B0502020202020204" pitchFamily="34" charset="0"/>
              </a:rPr>
              <a:t>st</a:t>
            </a:r>
            <a:r>
              <a:rPr lang="en-US" altLang="en-US" smtClean="0">
                <a:latin typeface="Century Gothic" panose="020B0502020202020204" pitchFamily="34" charset="0"/>
              </a:rPr>
              <a:t> Amendment:  Religion, Establishment Clause, III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800600"/>
          </a:xfrm>
        </p:spPr>
        <p:txBody>
          <a:bodyPr/>
          <a:lstStyle/>
          <a:p>
            <a:r>
              <a:rPr lang="en-US" altLang="en-US" sz="3000" i="1" smtClean="0">
                <a:latin typeface="Century Gothic" panose="020B0502020202020204" pitchFamily="34" charset="0"/>
              </a:rPr>
              <a:t>Edwards 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Aguillard</a:t>
            </a:r>
            <a:r>
              <a:rPr lang="en-US" altLang="en-US" sz="3000" smtClean="0">
                <a:latin typeface="Century Gothic" panose="020B0502020202020204" pitchFamily="34" charset="0"/>
              </a:rPr>
              <a:t> (1987):  LA law mandating “balanced treatment” between evolution &amp; creationism struck down</a:t>
            </a:r>
          </a:p>
          <a:p>
            <a:r>
              <a:rPr lang="en-US" altLang="en-US" sz="3000" i="1" smtClean="0">
                <a:latin typeface="Century Gothic" panose="020B0502020202020204" pitchFamily="34" charset="0"/>
              </a:rPr>
              <a:t>Lee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Weisman</a:t>
            </a:r>
            <a:r>
              <a:rPr lang="en-US" altLang="en-US" sz="3000" smtClean="0">
                <a:latin typeface="Century Gothic" panose="020B0502020202020204" pitchFamily="34" charset="0"/>
              </a:rPr>
              <a:t> (1992):  Clergy-led prayers at public school graduations ruled unconstitutional</a:t>
            </a:r>
          </a:p>
          <a:p>
            <a:r>
              <a:rPr lang="en-US" altLang="en-US" sz="3000" i="1" smtClean="0">
                <a:latin typeface="Century Gothic" panose="020B0502020202020204" pitchFamily="34" charset="0"/>
              </a:rPr>
              <a:t>Santa Fe Independent School District</a:t>
            </a:r>
            <a:r>
              <a:rPr lang="en-US" altLang="en-US" sz="3000" smtClean="0">
                <a:latin typeface="Century Gothic" panose="020B0502020202020204" pitchFamily="34" charset="0"/>
              </a:rPr>
              <a:t> v. </a:t>
            </a:r>
            <a:r>
              <a:rPr lang="en-US" altLang="en-US" sz="3000" i="1" smtClean="0">
                <a:latin typeface="Century Gothic" panose="020B0502020202020204" pitchFamily="34" charset="0"/>
              </a:rPr>
              <a:t>Doe</a:t>
            </a:r>
            <a:r>
              <a:rPr lang="en-US" altLang="en-US" sz="3000" smtClean="0">
                <a:latin typeface="Century Gothic" panose="020B0502020202020204" pitchFamily="34" charset="0"/>
              </a:rPr>
              <a:t> (2000):  Student-led prayer before football games struck down</a:t>
            </a:r>
            <a:endParaRPr lang="en-US" altLang="en-US" sz="3000" i="1" smtClean="0">
              <a:latin typeface="Century Gothic" panose="020B0502020202020204" pitchFamily="34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ag">
  <a:themeElements>
    <a:clrScheme name="Flag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Fl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lag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g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lag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lag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1186</Words>
  <Application>Microsoft Office PowerPoint</Application>
  <PresentationFormat>On-screen Show (4:3)</PresentationFormat>
  <Paragraphs>97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Times New Roman</vt:lpstr>
      <vt:lpstr>Flag</vt:lpstr>
      <vt:lpstr>Document</vt:lpstr>
      <vt:lpstr>What Rights Does the Bill of Rights Protect?</vt:lpstr>
      <vt:lpstr>Protection Against Whom?, I</vt:lpstr>
      <vt:lpstr>How Changed?</vt:lpstr>
      <vt:lpstr>PowerPoint Presentation</vt:lpstr>
      <vt:lpstr>PowerPoint Presentation</vt:lpstr>
      <vt:lpstr>All Protections Limited!</vt:lpstr>
      <vt:lpstr>1st Amendment:  Religion, Establishment Clause, I</vt:lpstr>
      <vt:lpstr>1st Amendment:  Religion, Establishment Clause, II</vt:lpstr>
      <vt:lpstr>1st Amendment:  Religion, Establishment Clause, III</vt:lpstr>
      <vt:lpstr>PowerPoint Presentation</vt:lpstr>
      <vt:lpstr>1st Amendment:  Religion, Establishment Clause:  General Rule</vt:lpstr>
      <vt:lpstr>1st Amendment:  Religion, Free Exercise Clause</vt:lpstr>
      <vt:lpstr>1st Amendment:  Religion, Free Exercise Clause</vt:lpstr>
      <vt:lpstr>PowerPoint Presentation</vt:lpstr>
      <vt:lpstr>1st Amendment:  Religion, Free Exercise Clause</vt:lpstr>
      <vt:lpstr>1st Amendment:  Speech &amp; Press=Expression</vt:lpstr>
      <vt:lpstr>1st Amendment:  Speech &amp; Press</vt:lpstr>
      <vt:lpstr>1st Amendment:  Speech &amp; Press</vt:lpstr>
      <vt:lpstr>1st Amendment:  Speech &amp; Press</vt:lpstr>
      <vt:lpstr>1st Amendment:  Freedom of Assembly &amp; Petition</vt:lpstr>
      <vt:lpstr>2nd Amendment:  Right to Keep &amp; Bear Arms</vt:lpstr>
      <vt:lpstr>4th Amendment:  Rights of Criminal Defendants</vt:lpstr>
      <vt:lpstr>5th Amendment:  Rights of Criminal Defendants</vt:lpstr>
      <vt:lpstr>6th Amendment: Rights of Criminal Defendants</vt:lpstr>
      <vt:lpstr>PowerPoint Presentation</vt:lpstr>
      <vt:lpstr>8th Amendment, I:  Rights of Criminal Defendants</vt:lpstr>
      <vt:lpstr>8th Amendment, II:  Rights of Criminal Defendants</vt:lpstr>
      <vt:lpstr>9th Amendment:  Right to Privacy</vt:lpstr>
    </vt:vector>
  </TitlesOfParts>
  <Company>Thomsonlearning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MNEWFARMER</dc:creator>
  <cp:lastModifiedBy>Joseph Stewart</cp:lastModifiedBy>
  <cp:revision>326</cp:revision>
  <dcterms:created xsi:type="dcterms:W3CDTF">2003-10-07T15:46:09Z</dcterms:created>
  <dcterms:modified xsi:type="dcterms:W3CDTF">2018-01-13T16:37:46Z</dcterms:modified>
</cp:coreProperties>
</file>