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1" r:id="rId44"/>
    <p:sldId id="302" r:id="rId45"/>
    <p:sldId id="303" r:id="rId46"/>
    <p:sldId id="304" r:id="rId47"/>
    <p:sldId id="306" r:id="rId48"/>
    <p:sldId id="305"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257"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88" autoAdjust="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03656A6-F116-4C26-9CCC-CDB44712D2BE}" type="slidenum">
              <a:rPr lang="en-US" altLang="en-US"/>
              <a:pPr/>
              <a:t>‹#›</a:t>
            </a:fld>
            <a:endParaRPr lang="en-US" altLang="en-US"/>
          </a:p>
        </p:txBody>
      </p:sp>
    </p:spTree>
    <p:extLst>
      <p:ext uri="{BB962C8B-B14F-4D97-AF65-F5344CB8AC3E}">
        <p14:creationId xmlns:p14="http://schemas.microsoft.com/office/powerpoint/2010/main" val="30380424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7DDB43-C209-43A6-8168-664C9A9894FD}" type="slidenum">
              <a:rPr lang="en-US" smtClean="0"/>
              <a:pPr/>
              <a:t>54</a:t>
            </a:fld>
            <a:endParaRPr lang="en-US"/>
          </a:p>
        </p:txBody>
      </p:sp>
    </p:spTree>
    <p:extLst>
      <p:ext uri="{BB962C8B-B14F-4D97-AF65-F5344CB8AC3E}">
        <p14:creationId xmlns:p14="http://schemas.microsoft.com/office/powerpoint/2010/main" val="118243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143000"/>
            <a:ext cx="7772400" cy="2155825"/>
          </a:xfrm>
        </p:spPr>
        <p:txBody>
          <a:bodyPr/>
          <a:lstStyle>
            <a:lvl1pPr>
              <a:defRPr sz="54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447800" y="3886200"/>
            <a:ext cx="6400800" cy="14478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4400"/>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sz="1400">
                <a:latin typeface="+mn-lt"/>
              </a:defRPr>
            </a:lvl1pPr>
          </a:lstStyle>
          <a:p>
            <a:fld id="{57091C06-578C-40A6-85C4-1EF427191CCA}" type="datetime1">
              <a:rPr lang="en-US" altLang="en-US"/>
              <a:pPr/>
              <a:t>7/8/2018</a:t>
            </a:fld>
            <a:endParaRPr lang="en-US" alt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sz="1400">
                <a:latin typeface="+mn-lt"/>
              </a:defRPr>
            </a:lvl1pPr>
          </a:lstStyle>
          <a:p>
            <a:r>
              <a:rPr lang="en-US" altLang="en-US"/>
              <a:t>Template copyright 2005 www.brainybetty.com</a:t>
            </a:r>
          </a:p>
        </p:txBody>
      </p:sp>
      <p:sp>
        <p:nvSpPr>
          <p:cNvPr id="3078" name="Rectangle 6"/>
          <p:cNvSpPr>
            <a:spLocks noGrp="1" noChangeArrowheads="1"/>
          </p:cNvSpPr>
          <p:nvPr>
            <p:ph type="sldNum" sz="quarter" idx="4"/>
          </p:nvPr>
        </p:nvSpPr>
        <p:spPr>
          <a:xfrm>
            <a:off x="6553200" y="6245225"/>
            <a:ext cx="2133600" cy="476250"/>
          </a:xfrm>
        </p:spPr>
        <p:txBody>
          <a:bodyPr/>
          <a:lstStyle>
            <a:lvl1pPr>
              <a:defRPr sz="1400">
                <a:latin typeface="+mn-lt"/>
              </a:defRPr>
            </a:lvl1pPr>
          </a:lstStyle>
          <a:p>
            <a:fld id="{2C0DD6C2-D6BE-44D6-AED8-E0249323F7A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F5A5F6-398D-41F1-8980-C4BD3F71371C}" type="datetime1">
              <a:rPr lang="en-US" altLang="en-US"/>
              <a:pPr/>
              <a:t>7/8/2018</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Template copyright 2005 www.brainybetty.com</a:t>
            </a:r>
          </a:p>
        </p:txBody>
      </p:sp>
      <p:sp>
        <p:nvSpPr>
          <p:cNvPr id="6" name="Slide Number Placeholder 5"/>
          <p:cNvSpPr>
            <a:spLocks noGrp="1"/>
          </p:cNvSpPr>
          <p:nvPr>
            <p:ph type="sldNum" sz="quarter" idx="12"/>
          </p:nvPr>
        </p:nvSpPr>
        <p:spPr/>
        <p:txBody>
          <a:bodyPr/>
          <a:lstStyle>
            <a:lvl1pPr>
              <a:defRPr/>
            </a:lvl1pPr>
          </a:lstStyle>
          <a:p>
            <a:fld id="{D163561F-CA3F-4B6A-B00C-C90F697A2C40}" type="slidenum">
              <a:rPr lang="en-US" altLang="en-US"/>
              <a:pPr/>
              <a:t>‹#›</a:t>
            </a:fld>
            <a:endParaRPr lang="en-US" altLang="en-US"/>
          </a:p>
        </p:txBody>
      </p:sp>
    </p:spTree>
    <p:extLst>
      <p:ext uri="{BB962C8B-B14F-4D97-AF65-F5344CB8AC3E}">
        <p14:creationId xmlns:p14="http://schemas.microsoft.com/office/powerpoint/2010/main" val="231673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F56C58-6DEF-4E68-AE98-D1E58DDD7E44}" type="datetime1">
              <a:rPr lang="en-US" altLang="en-US"/>
              <a:pPr/>
              <a:t>7/8/2018</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Template copyright 2005 www.brainybetty.com</a:t>
            </a:r>
          </a:p>
        </p:txBody>
      </p:sp>
      <p:sp>
        <p:nvSpPr>
          <p:cNvPr id="6" name="Slide Number Placeholder 5"/>
          <p:cNvSpPr>
            <a:spLocks noGrp="1"/>
          </p:cNvSpPr>
          <p:nvPr>
            <p:ph type="sldNum" sz="quarter" idx="12"/>
          </p:nvPr>
        </p:nvSpPr>
        <p:spPr/>
        <p:txBody>
          <a:bodyPr/>
          <a:lstStyle>
            <a:lvl1pPr>
              <a:defRPr/>
            </a:lvl1pPr>
          </a:lstStyle>
          <a:p>
            <a:fld id="{4361B5A7-43CD-47FC-B550-DAF6188E3311}" type="slidenum">
              <a:rPr lang="en-US" altLang="en-US"/>
              <a:pPr/>
              <a:t>‹#›</a:t>
            </a:fld>
            <a:endParaRPr lang="en-US" altLang="en-US"/>
          </a:p>
        </p:txBody>
      </p:sp>
    </p:spTree>
    <p:extLst>
      <p:ext uri="{BB962C8B-B14F-4D97-AF65-F5344CB8AC3E}">
        <p14:creationId xmlns:p14="http://schemas.microsoft.com/office/powerpoint/2010/main" val="47078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2E18DB-642E-4CF7-8BA0-EE092A377860}" type="datetime1">
              <a:rPr lang="en-US" altLang="en-US"/>
              <a:pPr/>
              <a:t>7/8/2018</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Template copyright 2005 www.brainybetty.com</a:t>
            </a:r>
          </a:p>
        </p:txBody>
      </p:sp>
      <p:sp>
        <p:nvSpPr>
          <p:cNvPr id="6" name="Slide Number Placeholder 5"/>
          <p:cNvSpPr>
            <a:spLocks noGrp="1"/>
          </p:cNvSpPr>
          <p:nvPr>
            <p:ph type="sldNum" sz="quarter" idx="12"/>
          </p:nvPr>
        </p:nvSpPr>
        <p:spPr/>
        <p:txBody>
          <a:bodyPr/>
          <a:lstStyle>
            <a:lvl1pPr>
              <a:defRPr/>
            </a:lvl1pPr>
          </a:lstStyle>
          <a:p>
            <a:fld id="{B53D1826-8FAD-4D78-B142-D83EB94A9116}" type="slidenum">
              <a:rPr lang="en-US" altLang="en-US"/>
              <a:pPr/>
              <a:t>‹#›</a:t>
            </a:fld>
            <a:endParaRPr lang="en-US" altLang="en-US"/>
          </a:p>
        </p:txBody>
      </p:sp>
    </p:spTree>
    <p:extLst>
      <p:ext uri="{BB962C8B-B14F-4D97-AF65-F5344CB8AC3E}">
        <p14:creationId xmlns:p14="http://schemas.microsoft.com/office/powerpoint/2010/main" val="221989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400D8C-D1CE-4C5B-9C5D-F0484E73D385}" type="datetime1">
              <a:rPr lang="en-US" altLang="en-US"/>
              <a:pPr/>
              <a:t>7/8/2018</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Template copyright 2005 www.brainybetty.com</a:t>
            </a:r>
          </a:p>
        </p:txBody>
      </p:sp>
      <p:sp>
        <p:nvSpPr>
          <p:cNvPr id="6" name="Slide Number Placeholder 5"/>
          <p:cNvSpPr>
            <a:spLocks noGrp="1"/>
          </p:cNvSpPr>
          <p:nvPr>
            <p:ph type="sldNum" sz="quarter" idx="12"/>
          </p:nvPr>
        </p:nvSpPr>
        <p:spPr/>
        <p:txBody>
          <a:bodyPr/>
          <a:lstStyle>
            <a:lvl1pPr>
              <a:defRPr/>
            </a:lvl1pPr>
          </a:lstStyle>
          <a:p>
            <a:fld id="{8F8695FC-C084-40C4-BC7C-A75AFB6D01CA}" type="slidenum">
              <a:rPr lang="en-US" altLang="en-US"/>
              <a:pPr/>
              <a:t>‹#›</a:t>
            </a:fld>
            <a:endParaRPr lang="en-US" altLang="en-US"/>
          </a:p>
        </p:txBody>
      </p:sp>
    </p:spTree>
    <p:extLst>
      <p:ext uri="{BB962C8B-B14F-4D97-AF65-F5344CB8AC3E}">
        <p14:creationId xmlns:p14="http://schemas.microsoft.com/office/powerpoint/2010/main" val="180444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E46D9E4-9EA5-4600-AB09-C639F824B041}" type="datetime1">
              <a:rPr lang="en-US" altLang="en-US"/>
              <a:pPr/>
              <a:t>7/8/2018</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Template copyright 2005 www.brainybetty.com</a:t>
            </a:r>
          </a:p>
        </p:txBody>
      </p:sp>
      <p:sp>
        <p:nvSpPr>
          <p:cNvPr id="7" name="Slide Number Placeholder 6"/>
          <p:cNvSpPr>
            <a:spLocks noGrp="1"/>
          </p:cNvSpPr>
          <p:nvPr>
            <p:ph type="sldNum" sz="quarter" idx="12"/>
          </p:nvPr>
        </p:nvSpPr>
        <p:spPr/>
        <p:txBody>
          <a:bodyPr/>
          <a:lstStyle>
            <a:lvl1pPr>
              <a:defRPr/>
            </a:lvl1pPr>
          </a:lstStyle>
          <a:p>
            <a:fld id="{986B4547-954C-46B9-8BC1-02535E905755}" type="slidenum">
              <a:rPr lang="en-US" altLang="en-US"/>
              <a:pPr/>
              <a:t>‹#›</a:t>
            </a:fld>
            <a:endParaRPr lang="en-US" altLang="en-US"/>
          </a:p>
        </p:txBody>
      </p:sp>
    </p:spTree>
    <p:extLst>
      <p:ext uri="{BB962C8B-B14F-4D97-AF65-F5344CB8AC3E}">
        <p14:creationId xmlns:p14="http://schemas.microsoft.com/office/powerpoint/2010/main" val="393171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AD48168-6081-4611-BD81-911C1E141F6B}" type="datetime1">
              <a:rPr lang="en-US" altLang="en-US"/>
              <a:pPr/>
              <a:t>7/8/2018</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Template copyright 2005 www.brainybetty.com</a:t>
            </a:r>
          </a:p>
        </p:txBody>
      </p:sp>
      <p:sp>
        <p:nvSpPr>
          <p:cNvPr id="9" name="Slide Number Placeholder 8"/>
          <p:cNvSpPr>
            <a:spLocks noGrp="1"/>
          </p:cNvSpPr>
          <p:nvPr>
            <p:ph type="sldNum" sz="quarter" idx="12"/>
          </p:nvPr>
        </p:nvSpPr>
        <p:spPr/>
        <p:txBody>
          <a:bodyPr/>
          <a:lstStyle>
            <a:lvl1pPr>
              <a:defRPr/>
            </a:lvl1pPr>
          </a:lstStyle>
          <a:p>
            <a:fld id="{B5E95331-D23F-4518-B92C-53C8404F30C3}" type="slidenum">
              <a:rPr lang="en-US" altLang="en-US"/>
              <a:pPr/>
              <a:t>‹#›</a:t>
            </a:fld>
            <a:endParaRPr lang="en-US" altLang="en-US"/>
          </a:p>
        </p:txBody>
      </p:sp>
    </p:spTree>
    <p:extLst>
      <p:ext uri="{BB962C8B-B14F-4D97-AF65-F5344CB8AC3E}">
        <p14:creationId xmlns:p14="http://schemas.microsoft.com/office/powerpoint/2010/main" val="17371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CC3764C-246E-453F-89B0-EE7081A88B2E}" type="datetime1">
              <a:rPr lang="en-US" altLang="en-US"/>
              <a:pPr/>
              <a:t>7/8/2018</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Template copyright 2005 www.brainybetty.com</a:t>
            </a:r>
          </a:p>
        </p:txBody>
      </p:sp>
      <p:sp>
        <p:nvSpPr>
          <p:cNvPr id="5" name="Slide Number Placeholder 4"/>
          <p:cNvSpPr>
            <a:spLocks noGrp="1"/>
          </p:cNvSpPr>
          <p:nvPr>
            <p:ph type="sldNum" sz="quarter" idx="12"/>
          </p:nvPr>
        </p:nvSpPr>
        <p:spPr/>
        <p:txBody>
          <a:bodyPr/>
          <a:lstStyle>
            <a:lvl1pPr>
              <a:defRPr/>
            </a:lvl1pPr>
          </a:lstStyle>
          <a:p>
            <a:fld id="{CC0C90B5-5D50-44D1-83A7-7D8CF7C84CB6}" type="slidenum">
              <a:rPr lang="en-US" altLang="en-US"/>
              <a:pPr/>
              <a:t>‹#›</a:t>
            </a:fld>
            <a:endParaRPr lang="en-US" altLang="en-US"/>
          </a:p>
        </p:txBody>
      </p:sp>
    </p:spTree>
    <p:extLst>
      <p:ext uri="{BB962C8B-B14F-4D97-AF65-F5344CB8AC3E}">
        <p14:creationId xmlns:p14="http://schemas.microsoft.com/office/powerpoint/2010/main" val="82350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D8EF02D-CA97-4258-91B9-EC60BDD771DB}" type="datetime1">
              <a:rPr lang="en-US" altLang="en-US"/>
              <a:pPr/>
              <a:t>7/8/2018</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Template copyright 2005 www.brainybetty.com</a:t>
            </a:r>
          </a:p>
        </p:txBody>
      </p:sp>
      <p:sp>
        <p:nvSpPr>
          <p:cNvPr id="4" name="Slide Number Placeholder 3"/>
          <p:cNvSpPr>
            <a:spLocks noGrp="1"/>
          </p:cNvSpPr>
          <p:nvPr>
            <p:ph type="sldNum" sz="quarter" idx="12"/>
          </p:nvPr>
        </p:nvSpPr>
        <p:spPr/>
        <p:txBody>
          <a:bodyPr/>
          <a:lstStyle>
            <a:lvl1pPr>
              <a:defRPr/>
            </a:lvl1pPr>
          </a:lstStyle>
          <a:p>
            <a:fld id="{6EBB061F-B867-47C5-BB2A-48A8339490AF}" type="slidenum">
              <a:rPr lang="en-US" altLang="en-US"/>
              <a:pPr/>
              <a:t>‹#›</a:t>
            </a:fld>
            <a:endParaRPr lang="en-US" altLang="en-US"/>
          </a:p>
        </p:txBody>
      </p:sp>
    </p:spTree>
    <p:extLst>
      <p:ext uri="{BB962C8B-B14F-4D97-AF65-F5344CB8AC3E}">
        <p14:creationId xmlns:p14="http://schemas.microsoft.com/office/powerpoint/2010/main" val="84949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C5CFE9E-5354-4AA7-8E1E-70455993257D}" type="datetime1">
              <a:rPr lang="en-US" altLang="en-US"/>
              <a:pPr/>
              <a:t>7/8/2018</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Template copyright 2005 www.brainybetty.com</a:t>
            </a:r>
          </a:p>
        </p:txBody>
      </p:sp>
      <p:sp>
        <p:nvSpPr>
          <p:cNvPr id="7" name="Slide Number Placeholder 6"/>
          <p:cNvSpPr>
            <a:spLocks noGrp="1"/>
          </p:cNvSpPr>
          <p:nvPr>
            <p:ph type="sldNum" sz="quarter" idx="12"/>
          </p:nvPr>
        </p:nvSpPr>
        <p:spPr/>
        <p:txBody>
          <a:bodyPr/>
          <a:lstStyle>
            <a:lvl1pPr>
              <a:defRPr/>
            </a:lvl1pPr>
          </a:lstStyle>
          <a:p>
            <a:fld id="{DF90A997-4FE7-43B2-B68B-BC6E3BEB23AD}" type="slidenum">
              <a:rPr lang="en-US" altLang="en-US"/>
              <a:pPr/>
              <a:t>‹#›</a:t>
            </a:fld>
            <a:endParaRPr lang="en-US" altLang="en-US"/>
          </a:p>
        </p:txBody>
      </p:sp>
    </p:spTree>
    <p:extLst>
      <p:ext uri="{BB962C8B-B14F-4D97-AF65-F5344CB8AC3E}">
        <p14:creationId xmlns:p14="http://schemas.microsoft.com/office/powerpoint/2010/main" val="25735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22927E-7762-4BE3-BF5C-77464B6F9954}" type="datetime1">
              <a:rPr lang="en-US" altLang="en-US"/>
              <a:pPr/>
              <a:t>7/8/2018</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Template copyright 2005 www.brainybetty.com</a:t>
            </a:r>
          </a:p>
        </p:txBody>
      </p:sp>
      <p:sp>
        <p:nvSpPr>
          <p:cNvPr id="7" name="Slide Number Placeholder 6"/>
          <p:cNvSpPr>
            <a:spLocks noGrp="1"/>
          </p:cNvSpPr>
          <p:nvPr>
            <p:ph type="sldNum" sz="quarter" idx="12"/>
          </p:nvPr>
        </p:nvSpPr>
        <p:spPr/>
        <p:txBody>
          <a:bodyPr/>
          <a:lstStyle>
            <a:lvl1pPr>
              <a:defRPr/>
            </a:lvl1pPr>
          </a:lstStyle>
          <a:p>
            <a:fld id="{479A4113-08DC-4898-96B6-08EAB9B78F72}" type="slidenum">
              <a:rPr lang="en-US" altLang="en-US"/>
              <a:pPr/>
              <a:t>‹#›</a:t>
            </a:fld>
            <a:endParaRPr lang="en-US" altLang="en-US"/>
          </a:p>
        </p:txBody>
      </p:sp>
    </p:spTree>
    <p:extLst>
      <p:ext uri="{BB962C8B-B14F-4D97-AF65-F5344CB8AC3E}">
        <p14:creationId xmlns:p14="http://schemas.microsoft.com/office/powerpoint/2010/main" val="37915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969696">
                    <a:alpha val="13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fld id="{55523C04-A9BB-4C1D-92F4-6715D2CD0192}" type="datetime1">
              <a:rPr lang="en-US" altLang="en-US"/>
              <a:pPr/>
              <a:t>7/8/2018</a:t>
            </a:fld>
            <a:endParaRPr lang="en-US" altLang="en-US"/>
          </a:p>
        </p:txBody>
      </p:sp>
      <p:sp>
        <p:nvSpPr>
          <p:cNvPr id="1029" name="Rectangle 5"/>
          <p:cNvSpPr>
            <a:spLocks noGrp="1" noChangeArrowheads="1"/>
          </p:cNvSpPr>
          <p:nvPr>
            <p:ph type="ftr" sz="quarter" idx="3"/>
          </p:nvPr>
        </p:nvSpPr>
        <p:spPr bwMode="auto">
          <a:xfrm>
            <a:off x="2286000" y="6629400"/>
            <a:ext cx="487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Verdana" pitchFamily="34" charset="0"/>
              </a:defRPr>
            </a:lvl1pPr>
          </a:lstStyle>
          <a:p>
            <a:r>
              <a:rPr lang="en-US" altLang="en-US"/>
              <a:t>Template copyright 2005 www.brainybetty.com</a:t>
            </a:r>
          </a:p>
        </p:txBody>
      </p:sp>
      <p:sp>
        <p:nvSpPr>
          <p:cNvPr id="1030" name="Rectangle 6"/>
          <p:cNvSpPr>
            <a:spLocks noGrp="1" noChangeArrowheads="1"/>
          </p:cNvSpPr>
          <p:nvPr>
            <p:ph type="sldNum" sz="quarter" idx="4"/>
          </p:nvPr>
        </p:nvSpPr>
        <p:spPr bwMode="auto">
          <a:xfrm>
            <a:off x="8077200" y="662940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fld id="{8041464A-7A0E-457E-8C18-493E203C9E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imes New Roman" pitchFamily="18" charset="0"/>
        </a:defRPr>
      </a:lvl2pPr>
      <a:lvl3pPr algn="ctr" rtl="0" eaLnBrk="1" fontAlgn="base" hangingPunct="1">
        <a:spcBef>
          <a:spcPct val="0"/>
        </a:spcBef>
        <a:spcAft>
          <a:spcPct val="0"/>
        </a:spcAft>
        <a:defRPr sz="4400">
          <a:solidFill>
            <a:schemeClr val="tx1"/>
          </a:solidFill>
          <a:latin typeface="Times New Roman" pitchFamily="18" charset="0"/>
        </a:defRPr>
      </a:lvl3pPr>
      <a:lvl4pPr algn="ctr" rtl="0" eaLnBrk="1" fontAlgn="base" hangingPunct="1">
        <a:spcBef>
          <a:spcPct val="0"/>
        </a:spcBef>
        <a:spcAft>
          <a:spcPct val="0"/>
        </a:spcAft>
        <a:defRPr sz="4400">
          <a:solidFill>
            <a:schemeClr val="tx1"/>
          </a:solidFill>
          <a:latin typeface="Times New Roman" pitchFamily="18" charset="0"/>
        </a:defRPr>
      </a:lvl4pPr>
      <a:lvl5pPr algn="ctr" rtl="0" eaLnBrk="1" fontAlgn="base" hangingPunct="1">
        <a:spcBef>
          <a:spcPct val="0"/>
        </a:spcBef>
        <a:spcAft>
          <a:spcPct val="0"/>
        </a:spcAft>
        <a:defRPr sz="4400">
          <a:solidFill>
            <a:schemeClr val="tx1"/>
          </a:solidFill>
          <a:latin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defRPr>
      </a:lvl9pPr>
    </p:titleStyle>
    <p:body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601"/>
            <a:ext cx="7772400" cy="2228850"/>
          </a:xfrm>
        </p:spPr>
        <p:txBody>
          <a:bodyPr/>
          <a:lstStyle/>
          <a:p>
            <a:r>
              <a:rPr lang="en-US" sz="2400" b="1" dirty="0" smtClean="0">
                <a:solidFill>
                  <a:schemeClr val="tx1"/>
                </a:solidFill>
              </a:rPr>
              <a:t>WE THE PEOPLE: THE CITIZEN AND THE CONSTITUTION</a:t>
            </a:r>
            <a:br>
              <a:rPr lang="en-US" sz="2400" b="1" dirty="0" smtClean="0">
                <a:solidFill>
                  <a:schemeClr val="tx1"/>
                </a:solidFill>
              </a:rPr>
            </a:br>
            <a:r>
              <a:rPr lang="en-US" sz="2400" b="1" dirty="0">
                <a:solidFill>
                  <a:schemeClr val="tx1"/>
                </a:solidFill>
              </a:rPr>
              <a:t/>
            </a:r>
            <a:br>
              <a:rPr lang="en-US" sz="2400" b="1" dirty="0">
                <a:solidFill>
                  <a:schemeClr val="tx1"/>
                </a:solidFill>
              </a:rPr>
            </a:br>
            <a:r>
              <a:rPr lang="en-US" sz="2000" dirty="0" smtClean="0">
                <a:solidFill>
                  <a:schemeClr val="tx1"/>
                </a:solidFill>
              </a:rPr>
              <a:t>Unit One: What are the historical and philosophical </a:t>
            </a:r>
            <a:br>
              <a:rPr lang="en-US" sz="2000" dirty="0" smtClean="0">
                <a:solidFill>
                  <a:schemeClr val="tx1"/>
                </a:solidFill>
              </a:rPr>
            </a:br>
            <a:r>
              <a:rPr lang="en-US" sz="2000" dirty="0" smtClean="0">
                <a:solidFill>
                  <a:schemeClr val="tx1"/>
                </a:solidFill>
              </a:rPr>
              <a:t>foundations of the American  political system?</a:t>
            </a:r>
            <a:endParaRPr lang="en-US" sz="2000" dirty="0">
              <a:solidFill>
                <a:schemeClr val="tx1"/>
              </a:solidFill>
            </a:endParaRPr>
          </a:p>
        </p:txBody>
      </p:sp>
      <p:sp>
        <p:nvSpPr>
          <p:cNvPr id="2051" name="Rectangle 3"/>
          <p:cNvSpPr>
            <a:spLocks noGrp="1" noChangeArrowheads="1"/>
          </p:cNvSpPr>
          <p:nvPr>
            <p:ph type="subTitle" idx="1"/>
          </p:nvPr>
        </p:nvSpPr>
        <p:spPr/>
        <p:txBody>
          <a:bodyPr/>
          <a:lstStyle/>
          <a:p>
            <a:r>
              <a:rPr lang="en-US" sz="2000" dirty="0" smtClean="0">
                <a:solidFill>
                  <a:schemeClr val="tx1"/>
                </a:solidFill>
              </a:rPr>
              <a:t>James Madison Legacy Project</a:t>
            </a:r>
          </a:p>
          <a:p>
            <a:r>
              <a:rPr lang="en-US" sz="2000" dirty="0" smtClean="0">
                <a:solidFill>
                  <a:schemeClr val="tx1"/>
                </a:solidFill>
              </a:rPr>
              <a:t>Summer Institute</a:t>
            </a:r>
          </a:p>
          <a:p>
            <a:r>
              <a:rPr lang="en-US" sz="2000" dirty="0" smtClean="0">
                <a:solidFill>
                  <a:schemeClr val="tx1"/>
                </a:solidFill>
              </a:rPr>
              <a:t>Columbia, South Carolina</a:t>
            </a:r>
          </a:p>
          <a:p>
            <a:r>
              <a:rPr lang="en-US" sz="2000" dirty="0" smtClean="0">
                <a:solidFill>
                  <a:schemeClr val="tx1"/>
                </a:solidFill>
              </a:rPr>
              <a:t>June 2018</a:t>
            </a:r>
            <a:endParaRPr lang="en-US" sz="2000" dirty="0">
              <a:solidFill>
                <a:schemeClr val="tx1"/>
              </a:solidFill>
            </a:endParaRPr>
          </a:p>
        </p:txBody>
      </p:sp>
    </p:spTree>
    <p:extLst>
      <p:ext uri="{BB962C8B-B14F-4D97-AF65-F5344CB8AC3E}">
        <p14:creationId xmlns:p14="http://schemas.microsoft.com/office/powerpoint/2010/main" val="326759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ARISTOTLE’S THOUGHTS ON </a:t>
            </a:r>
            <a:br>
              <a:rPr lang="en-US" sz="2400" b="1" dirty="0" smtClean="0">
                <a:solidFill>
                  <a:schemeClr val="tx1"/>
                </a:solidFill>
              </a:rPr>
            </a:br>
            <a:r>
              <a:rPr lang="en-US" sz="2400" b="1" dirty="0" smtClean="0">
                <a:solidFill>
                  <a:schemeClr val="tx1"/>
                </a:solidFill>
              </a:rPr>
              <a:t>GOVERNMENTAL STABILITY</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Incorporating economic considerations into his views of government, Aristotle concluded</a:t>
            </a:r>
          </a:p>
          <a:p>
            <a:r>
              <a:rPr lang="en-US" sz="2400" dirty="0" smtClean="0">
                <a:solidFill>
                  <a:schemeClr val="tx1"/>
                </a:solidFill>
              </a:rPr>
              <a:t>The dominant group of most stable countries consists of those who are neither rich nor poor but occupy a middle ground of moderate wealth</a:t>
            </a:r>
          </a:p>
          <a:p>
            <a:r>
              <a:rPr lang="en-US" sz="2400" dirty="0" smtClean="0">
                <a:solidFill>
                  <a:schemeClr val="tx1"/>
                </a:solidFill>
              </a:rPr>
              <a:t>Rule by those who are moderate yields the most stable form of government because those of moderate means are more likely to behave in accordance with reason</a:t>
            </a:r>
          </a:p>
          <a:p>
            <a:r>
              <a:rPr lang="en-US" sz="2400" dirty="0" smtClean="0">
                <a:solidFill>
                  <a:schemeClr val="tx1"/>
                </a:solidFill>
              </a:rPr>
              <a:t>If a constitution can combine the many poor with the lesser number of wealthy persons, then it can achieve stability </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10</a:t>
            </a:fld>
            <a:endParaRPr lang="en-US"/>
          </a:p>
        </p:txBody>
      </p:sp>
    </p:spTree>
    <p:extLst>
      <p:ext uri="{BB962C8B-B14F-4D97-AF65-F5344CB8AC3E}">
        <p14:creationId xmlns:p14="http://schemas.microsoft.com/office/powerpoint/2010/main" val="380737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400" b="1" dirty="0" smtClean="0">
                <a:solidFill>
                  <a:schemeClr val="tx1"/>
                </a:solidFill>
              </a:rPr>
              <a:t>THE “MIXED” CONSTITUTION</a:t>
            </a:r>
            <a:endParaRPr lang="en-US" sz="2400" b="1" dirty="0">
              <a:solidFill>
                <a:schemeClr val="tx1"/>
              </a:solidFill>
            </a:endParaRPr>
          </a:p>
        </p:txBody>
      </p:sp>
      <p:sp>
        <p:nvSpPr>
          <p:cNvPr id="3" name="Content Placeholder 2"/>
          <p:cNvSpPr>
            <a:spLocks noGrp="1"/>
          </p:cNvSpPr>
          <p:nvPr>
            <p:ph idx="1"/>
          </p:nvPr>
        </p:nvSpPr>
        <p:spPr>
          <a:xfrm>
            <a:off x="457200" y="1295400"/>
            <a:ext cx="8229600" cy="4830763"/>
          </a:xfrm>
        </p:spPr>
        <p:txBody>
          <a:bodyPr/>
          <a:lstStyle/>
          <a:p>
            <a:pPr>
              <a:buNone/>
            </a:pPr>
            <a:r>
              <a:rPr lang="en-US" sz="2400" dirty="0" smtClean="0">
                <a:solidFill>
                  <a:schemeClr val="tx1"/>
                </a:solidFill>
              </a:rPr>
              <a:t>	The Roman statesman Cicero embraced and spread an idea popularized by Polybius (203 – 120 BC) that a mixed constitution was a combination of elements of</a:t>
            </a:r>
          </a:p>
          <a:p>
            <a:r>
              <a:rPr lang="en-US" sz="2400" dirty="0" smtClean="0">
                <a:solidFill>
                  <a:schemeClr val="tx1"/>
                </a:solidFill>
              </a:rPr>
              <a:t>Monarchy</a:t>
            </a:r>
          </a:p>
          <a:p>
            <a:r>
              <a:rPr lang="en-US" sz="2400" dirty="0" smtClean="0">
                <a:solidFill>
                  <a:schemeClr val="tx1"/>
                </a:solidFill>
              </a:rPr>
              <a:t>Aristocracy</a:t>
            </a:r>
          </a:p>
          <a:p>
            <a:r>
              <a:rPr lang="en-US" sz="2400" dirty="0" smtClean="0">
                <a:solidFill>
                  <a:schemeClr val="tx1"/>
                </a:solidFill>
              </a:rPr>
              <a:t>Democracy</a:t>
            </a: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pPr>
              <a:buNone/>
            </a:pPr>
            <a:endParaRPr lang="en-US" sz="2400" dirty="0" smtClean="0">
              <a:solidFill>
                <a:schemeClr val="tx1"/>
              </a:solidFill>
            </a:endParaRPr>
          </a:p>
          <a:p>
            <a:pPr>
              <a:buNone/>
            </a:pPr>
            <a:r>
              <a:rPr lang="en-US" sz="2400" dirty="0" smtClean="0">
                <a:solidFill>
                  <a:schemeClr val="tx1"/>
                </a:solidFill>
              </a:rPr>
              <a:t>					           </a:t>
            </a:r>
          </a:p>
          <a:p>
            <a:pPr>
              <a:buNone/>
            </a:pPr>
            <a:endParaRPr lang="en-US" sz="2400" dirty="0"/>
          </a:p>
          <a:p>
            <a:pPr>
              <a:buNone/>
            </a:pPr>
            <a:r>
              <a:rPr lang="en-US" sz="2000" dirty="0" smtClean="0">
                <a:solidFill>
                  <a:schemeClr val="tx1"/>
                </a:solidFill>
              </a:rPr>
              <a:t>                                                                                Polybius</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11</a:t>
            </a:fld>
            <a:endParaRPr lang="en-US"/>
          </a:p>
        </p:txBody>
      </p:sp>
      <p:pic>
        <p:nvPicPr>
          <p:cNvPr id="7" name="Picture 6" descr="Image result for images for the philosopher Polybius"/>
          <p:cNvPicPr/>
          <p:nvPr/>
        </p:nvPicPr>
        <p:blipFill>
          <a:blip r:embed="rId2" cstate="print"/>
          <a:srcRect/>
          <a:stretch>
            <a:fillRect/>
          </a:stretch>
        </p:blipFill>
        <p:spPr bwMode="auto">
          <a:xfrm>
            <a:off x="7715250" y="4648200"/>
            <a:ext cx="1428750" cy="2209800"/>
          </a:xfrm>
          <a:prstGeom prst="rect">
            <a:avLst/>
          </a:prstGeom>
          <a:noFill/>
          <a:ln w="9525">
            <a:noFill/>
            <a:miter lim="800000"/>
            <a:headEnd/>
            <a:tailEnd/>
          </a:ln>
        </p:spPr>
      </p:pic>
    </p:spTree>
    <p:extLst>
      <p:ext uri="{BB962C8B-B14F-4D97-AF65-F5344CB8AC3E}">
        <p14:creationId xmlns:p14="http://schemas.microsoft.com/office/powerpoint/2010/main" val="205418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CHARLES-LOUIS de SECONDAT, BARON  de LA BREDE et de MONTESQUIEU</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In the eighteenth century, the French political thinker Montesquieu cited England as a mixed constitution, noting the British government had </a:t>
            </a:r>
          </a:p>
          <a:p>
            <a:r>
              <a:rPr lang="en-US" sz="2400" dirty="0" smtClean="0">
                <a:solidFill>
                  <a:schemeClr val="tx1"/>
                </a:solidFill>
              </a:rPr>
              <a:t>A limited monarch</a:t>
            </a:r>
          </a:p>
          <a:p>
            <a:r>
              <a:rPr lang="en-US" sz="2400" dirty="0" smtClean="0">
                <a:solidFill>
                  <a:schemeClr val="tx1"/>
                </a:solidFill>
              </a:rPr>
              <a:t>An aristocracy (the House of Lords) in one House of Parliament</a:t>
            </a:r>
          </a:p>
          <a:p>
            <a:r>
              <a:rPr lang="en-US" sz="2400" dirty="0" smtClean="0">
                <a:solidFill>
                  <a:schemeClr val="tx1"/>
                </a:solidFill>
              </a:rPr>
              <a:t>A lesser house (the House of Commons) </a:t>
            </a:r>
          </a:p>
          <a:p>
            <a:endParaRPr lang="en-US" sz="2400" dirty="0"/>
          </a:p>
          <a:p>
            <a:endParaRPr lang="en-US" sz="2400" dirty="0" smtClean="0">
              <a:solidFill>
                <a:schemeClr val="tx1"/>
              </a:solidFill>
            </a:endParaRPr>
          </a:p>
          <a:p>
            <a:endParaRPr lang="en-US" sz="2400" dirty="0"/>
          </a:p>
          <a:p>
            <a:pPr marL="0" indent="0">
              <a:buNone/>
            </a:pPr>
            <a:endParaRPr lang="en-US" sz="2400" dirty="0" smtClean="0">
              <a:solidFill>
                <a:schemeClr val="tx1"/>
              </a:solidFill>
            </a:endParaRPr>
          </a:p>
          <a:p>
            <a:pPr marL="0" indent="0">
              <a:buNone/>
            </a:pPr>
            <a:r>
              <a:rPr lang="en-US" sz="2000" dirty="0" smtClean="0"/>
              <a:t>					                Montesquieu</a:t>
            </a:r>
            <a:endParaRPr lang="en-US" sz="2000" dirty="0" smtClean="0">
              <a:solidFill>
                <a:schemeClr val="tx1"/>
              </a:solidFill>
            </a:endParaRPr>
          </a:p>
          <a:p>
            <a:pPr>
              <a:buNone/>
            </a:pP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12</a:t>
            </a:fld>
            <a:endParaRPr lang="en-US"/>
          </a:p>
        </p:txBody>
      </p:sp>
      <p:pic>
        <p:nvPicPr>
          <p:cNvPr id="7" name="Content Placeholder 6" descr="Image result for montesquieu"/>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257800"/>
            <a:ext cx="1676400" cy="1600200"/>
          </a:xfrm>
          <a:prstGeom prst="rect">
            <a:avLst/>
          </a:prstGeom>
          <a:noFill/>
          <a:ln w="9525">
            <a:noFill/>
            <a:miter lim="800000"/>
            <a:headEnd/>
            <a:tailEnd/>
          </a:ln>
          <a:effectLst/>
        </p:spPr>
      </p:pic>
    </p:spTree>
    <p:extLst>
      <p:ext uri="{BB962C8B-B14F-4D97-AF65-F5344CB8AC3E}">
        <p14:creationId xmlns:p14="http://schemas.microsoft.com/office/powerpoint/2010/main" val="100511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CONSTITUTION</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 </a:t>
            </a:r>
            <a:r>
              <a:rPr lang="en-US" sz="2400" b="1" dirty="0" smtClean="0">
                <a:solidFill>
                  <a:schemeClr val="tx1"/>
                </a:solidFill>
              </a:rPr>
              <a:t>constitution</a:t>
            </a:r>
            <a:r>
              <a:rPr lang="en-US" sz="2400" dirty="0" smtClean="0">
                <a:solidFill>
                  <a:schemeClr val="tx1"/>
                </a:solidFill>
              </a:rPr>
              <a:t> is a plan that sets forth the structure and the powers of government. Constitutions</a:t>
            </a:r>
          </a:p>
          <a:p>
            <a:r>
              <a:rPr lang="en-US" sz="2400" dirty="0" smtClean="0">
                <a:solidFill>
                  <a:schemeClr val="tx1"/>
                </a:solidFill>
              </a:rPr>
              <a:t>Specify the main institutions of government and the powers of each of their institutions</a:t>
            </a:r>
          </a:p>
          <a:p>
            <a:r>
              <a:rPr lang="en-US" sz="2400" dirty="0" smtClean="0">
                <a:solidFill>
                  <a:schemeClr val="tx1"/>
                </a:solidFill>
              </a:rPr>
              <a:t>State the procedures the institutions must use to make, enforce and interpret law</a:t>
            </a:r>
          </a:p>
          <a:p>
            <a:r>
              <a:rPr lang="en-US" sz="2400" dirty="0" smtClean="0">
                <a:solidFill>
                  <a:schemeClr val="tx1"/>
                </a:solidFill>
              </a:rPr>
              <a:t>Usually specify how they can be changed or amended</a:t>
            </a:r>
          </a:p>
        </p:txBody>
      </p:sp>
      <p:sp>
        <p:nvSpPr>
          <p:cNvPr id="6" name="Slide Number Placeholder 5"/>
          <p:cNvSpPr>
            <a:spLocks noGrp="1"/>
          </p:cNvSpPr>
          <p:nvPr>
            <p:ph type="sldNum" sz="quarter" idx="12"/>
          </p:nvPr>
        </p:nvSpPr>
        <p:spPr/>
        <p:txBody>
          <a:bodyPr/>
          <a:lstStyle/>
          <a:p>
            <a:fld id="{D1DE617C-7738-421D-B142-C7AF94DC689D}" type="slidenum">
              <a:rPr lang="en-US" smtClean="0"/>
              <a:pPr/>
              <a:t>13</a:t>
            </a:fld>
            <a:endParaRPr lang="en-US"/>
          </a:p>
        </p:txBody>
      </p:sp>
    </p:spTree>
    <p:extLst>
      <p:ext uri="{BB962C8B-B14F-4D97-AF65-F5344CB8AC3E}">
        <p14:creationId xmlns:p14="http://schemas.microsoft.com/office/powerpoint/2010/main" val="98569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smtClean="0">
                <a:solidFill>
                  <a:schemeClr val="tx1"/>
                </a:solidFill>
              </a:rPr>
              <a:t>CONSTITUTION</a:t>
            </a:r>
            <a:r>
              <a:rPr lang="en-US" sz="2400" b="1" dirty="0" smtClean="0">
                <a:solidFill>
                  <a:schemeClr val="tx1"/>
                </a:solidFill>
              </a:rPr>
              <a:t> AS HIGHER LAW</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 </a:t>
            </a:r>
            <a:r>
              <a:rPr lang="en-US" sz="2400" i="1" dirty="0" smtClean="0">
                <a:solidFill>
                  <a:schemeClr val="tx1"/>
                </a:solidFill>
              </a:rPr>
              <a:t>constitution</a:t>
            </a:r>
            <a:r>
              <a:rPr lang="en-US" sz="2400" dirty="0" smtClean="0">
                <a:solidFill>
                  <a:schemeClr val="tx1"/>
                </a:solidFill>
              </a:rPr>
              <a:t> differed from a law enacted by a legislature in that it</a:t>
            </a:r>
          </a:p>
          <a:p>
            <a:r>
              <a:rPr lang="en-US" sz="2400" dirty="0" smtClean="0">
                <a:solidFill>
                  <a:schemeClr val="tx1"/>
                </a:solidFill>
              </a:rPr>
              <a:t>Sets forth the basic rights of citizens</a:t>
            </a:r>
          </a:p>
          <a:p>
            <a:r>
              <a:rPr lang="en-US" sz="2400" dirty="0" smtClean="0">
                <a:solidFill>
                  <a:schemeClr val="tx1"/>
                </a:solidFill>
              </a:rPr>
              <a:t>Establishes the responsibility of the government to protect those rights</a:t>
            </a:r>
          </a:p>
          <a:p>
            <a:r>
              <a:rPr lang="en-US" sz="2400" dirty="0" smtClean="0">
                <a:solidFill>
                  <a:schemeClr val="tx1"/>
                </a:solidFill>
              </a:rPr>
              <a:t>Establishes limitations on how those in government may use their power…</a:t>
            </a:r>
          </a:p>
          <a:p>
            <a:r>
              <a:rPr lang="en-US" sz="2400" dirty="0" smtClean="0">
                <a:solidFill>
                  <a:schemeClr val="tx1"/>
                </a:solidFill>
              </a:rPr>
              <a:t>Can be changed only with the consent of the citizens and according to established and well-known principles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14</a:t>
            </a:fld>
            <a:endParaRPr lang="en-US"/>
          </a:p>
        </p:txBody>
      </p:sp>
    </p:spTree>
    <p:extLst>
      <p:ext uri="{BB962C8B-B14F-4D97-AF65-F5344CB8AC3E}">
        <p14:creationId xmlns:p14="http://schemas.microsoft.com/office/powerpoint/2010/main" val="155701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WRITTEN </a:t>
            </a:r>
            <a:r>
              <a:rPr lang="en-US" sz="2400" b="1" i="1" dirty="0" smtClean="0">
                <a:solidFill>
                  <a:schemeClr val="tx1"/>
                </a:solidFill>
              </a:rPr>
              <a:t>v</a:t>
            </a:r>
            <a:r>
              <a:rPr lang="en-US" sz="2400" b="1" dirty="0" smtClean="0">
                <a:solidFill>
                  <a:schemeClr val="tx1"/>
                </a:solidFill>
              </a:rPr>
              <a:t>. NON-WRITTEN CONSTITUTIONS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Nearly all constitutions are written. In those countries that don’t have written constitutions, the constitution consists of a combination of written laws and precedents. The only three major democracies with unwritten constitutions are</a:t>
            </a:r>
          </a:p>
          <a:p>
            <a:r>
              <a:rPr lang="en-US" sz="2400" dirty="0" smtClean="0">
                <a:solidFill>
                  <a:schemeClr val="tx1"/>
                </a:solidFill>
              </a:rPr>
              <a:t>Britain</a:t>
            </a:r>
          </a:p>
          <a:p>
            <a:r>
              <a:rPr lang="en-US" sz="2400" dirty="0" smtClean="0">
                <a:solidFill>
                  <a:schemeClr val="tx1"/>
                </a:solidFill>
              </a:rPr>
              <a:t>New Zealand</a:t>
            </a:r>
          </a:p>
          <a:p>
            <a:r>
              <a:rPr lang="en-US" sz="2400" dirty="0" smtClean="0">
                <a:solidFill>
                  <a:schemeClr val="tx1"/>
                </a:solidFill>
              </a:rPr>
              <a:t>Israel</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15</a:t>
            </a:fld>
            <a:endParaRPr lang="en-US"/>
          </a:p>
        </p:txBody>
      </p:sp>
    </p:spTree>
    <p:extLst>
      <p:ext uri="{BB962C8B-B14F-4D97-AF65-F5344CB8AC3E}">
        <p14:creationId xmlns:p14="http://schemas.microsoft.com/office/powerpoint/2010/main" val="140519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IDEAS ON CIVIC LIFE</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One political idea that influenced the Founders was </a:t>
            </a:r>
            <a:r>
              <a:rPr lang="en-US" sz="2400" b="1" dirty="0" smtClean="0">
                <a:solidFill>
                  <a:schemeClr val="tx1"/>
                </a:solidFill>
              </a:rPr>
              <a:t>classical republicanism</a:t>
            </a:r>
            <a:r>
              <a:rPr lang="en-US" sz="2400" dirty="0" smtClean="0">
                <a:solidFill>
                  <a:schemeClr val="tx1"/>
                </a:solidFill>
              </a:rPr>
              <a:t>, a concept that placed the needs of the community above individual liberty and self-determination.</a:t>
            </a:r>
          </a:p>
          <a:p>
            <a:r>
              <a:rPr lang="en-US" sz="2400" dirty="0" smtClean="0">
                <a:solidFill>
                  <a:schemeClr val="tx1"/>
                </a:solidFill>
              </a:rPr>
              <a:t>Citizens should work together to promote the good of the country</a:t>
            </a:r>
          </a:p>
          <a:p>
            <a:r>
              <a:rPr lang="en-US" sz="2400" dirty="0" smtClean="0">
                <a:solidFill>
                  <a:schemeClr val="tx1"/>
                </a:solidFill>
              </a:rPr>
              <a:t>The cooperation of all citizens is how the republic could be maintained and defended from the domination of others</a:t>
            </a:r>
          </a:p>
          <a:p>
            <a:r>
              <a:rPr lang="en-US" sz="2400" dirty="0" smtClean="0">
                <a:solidFill>
                  <a:schemeClr val="tx1"/>
                </a:solidFill>
              </a:rPr>
              <a:t>Survival in early America depended on the ability of neighbors and townspeople to work together to overcome obstacles </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16</a:t>
            </a:fld>
            <a:endParaRPr lang="en-US"/>
          </a:p>
        </p:txBody>
      </p:sp>
    </p:spTree>
    <p:extLst>
      <p:ext uri="{BB962C8B-B14F-4D97-AF65-F5344CB8AC3E}">
        <p14:creationId xmlns:p14="http://schemas.microsoft.com/office/powerpoint/2010/main" val="294327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CITIZENSHIP AND CIVIC VIRTUE </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In the view of classical republicans, the “office” of citizen was seen as important, and the citizen was to set aside personal interest to promote the common good.</a:t>
            </a:r>
          </a:p>
          <a:p>
            <a:pPr>
              <a:buNone/>
            </a:pPr>
            <a:endParaRPr lang="en-US" sz="2400" dirty="0" smtClean="0">
              <a:solidFill>
                <a:schemeClr val="tx1"/>
              </a:solidFill>
            </a:endParaRPr>
          </a:p>
          <a:p>
            <a:pPr>
              <a:buNone/>
            </a:pPr>
            <a:r>
              <a:rPr lang="en-US" sz="2400" dirty="0" smtClean="0">
                <a:solidFill>
                  <a:schemeClr val="tx1"/>
                </a:solidFill>
              </a:rPr>
              <a:t>	From the classical perspective, citizenship should emphasize duties, not rights.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17</a:t>
            </a:fld>
            <a:endParaRPr lang="en-US"/>
          </a:p>
        </p:txBody>
      </p:sp>
      <p:pic>
        <p:nvPicPr>
          <p:cNvPr id="1026" name="Picture 2" descr="Image result for images for rights and responsibi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171" y="5638800"/>
            <a:ext cx="302418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62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IMPORTANCE OF MORAL EDUCATION</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Classical republicans believe that civic virtue must be learned.  Moral education</a:t>
            </a:r>
          </a:p>
          <a:p>
            <a:r>
              <a:rPr lang="en-US" sz="2400" dirty="0" smtClean="0">
                <a:solidFill>
                  <a:schemeClr val="tx1"/>
                </a:solidFill>
              </a:rPr>
              <a:t>Included instruction in the symbols, rituals and values of the society</a:t>
            </a:r>
          </a:p>
          <a:p>
            <a:r>
              <a:rPr lang="en-US" sz="2400" dirty="0" smtClean="0">
                <a:solidFill>
                  <a:schemeClr val="tx1"/>
                </a:solidFill>
              </a:rPr>
              <a:t>Required that children develop proper habits, including generosity, self-control, respect, fairness and courage</a:t>
            </a:r>
          </a:p>
          <a:p>
            <a:r>
              <a:rPr lang="en-US" sz="2400" dirty="0" smtClean="0">
                <a:solidFill>
                  <a:schemeClr val="tx1"/>
                </a:solidFill>
              </a:rPr>
              <a:t>Included instilling in children the importance of developing and preserving a good reputation</a:t>
            </a:r>
          </a:p>
          <a:p>
            <a:endParaRPr lang="en-US" sz="2400" dirty="0" smtClean="0">
              <a:solidFill>
                <a:schemeClr val="tx1"/>
              </a:solidFill>
            </a:endParaRPr>
          </a:p>
          <a:p>
            <a:pPr>
              <a:buNone/>
            </a:pPr>
            <a:r>
              <a:rPr lang="en-US" sz="2400" dirty="0" smtClean="0">
                <a:solidFill>
                  <a:schemeClr val="tx1"/>
                </a:solidFill>
              </a:rPr>
              <a:t>	Classical republicans believed the entire community was responsible for the moral education of the young.</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18</a:t>
            </a:fld>
            <a:endParaRPr lang="en-US"/>
          </a:p>
        </p:txBody>
      </p:sp>
    </p:spTree>
    <p:extLst>
      <p:ext uri="{BB962C8B-B14F-4D97-AF65-F5344CB8AC3E}">
        <p14:creationId xmlns:p14="http://schemas.microsoft.com/office/powerpoint/2010/main" val="269148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NATURAL RIGHTS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The period of the founding of the nation followed a rejection of the notion of the </a:t>
            </a:r>
            <a:r>
              <a:rPr lang="en-US" sz="2400" b="1" dirty="0" smtClean="0">
                <a:solidFill>
                  <a:schemeClr val="tx1"/>
                </a:solidFill>
              </a:rPr>
              <a:t>divine right </a:t>
            </a:r>
            <a:r>
              <a:rPr lang="en-US" sz="2400" dirty="0" smtClean="0">
                <a:solidFill>
                  <a:schemeClr val="tx1"/>
                </a:solidFill>
              </a:rPr>
              <a:t>which was an idea that monarchs derived their authority from God.</a:t>
            </a:r>
          </a:p>
          <a:p>
            <a:pPr>
              <a:buNone/>
            </a:pPr>
            <a:endParaRPr lang="en-US" sz="2400" dirty="0" smtClean="0">
              <a:solidFill>
                <a:schemeClr val="tx1"/>
              </a:solidFill>
            </a:endParaRPr>
          </a:p>
          <a:p>
            <a:pPr>
              <a:buNone/>
            </a:pPr>
            <a:r>
              <a:rPr lang="en-US" sz="2400" dirty="0" smtClean="0">
                <a:solidFill>
                  <a:schemeClr val="tx1"/>
                </a:solidFill>
              </a:rPr>
              <a:t>	Natural rights philosophers argued that humans are not naturally social and traced government to an imaginary state of nature</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19</a:t>
            </a:fld>
            <a:endParaRPr lang="en-US"/>
          </a:p>
        </p:txBody>
      </p:sp>
    </p:spTree>
    <p:extLst>
      <p:ext uri="{BB962C8B-B14F-4D97-AF65-F5344CB8AC3E}">
        <p14:creationId xmlns:p14="http://schemas.microsoft.com/office/powerpoint/2010/main" val="220974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E720218-106E-4275-936E-49F6B6889DF7}" type="slidenum">
              <a:rPr lang="en-US"/>
              <a:pPr/>
              <a:t>2</a:t>
            </a:fld>
            <a:endParaRPr lang="en-US"/>
          </a:p>
        </p:txBody>
      </p:sp>
      <p:sp>
        <p:nvSpPr>
          <p:cNvPr id="5122" name="Rectangle 2"/>
          <p:cNvSpPr>
            <a:spLocks noGrp="1" noChangeArrowheads="1"/>
          </p:cNvSpPr>
          <p:nvPr>
            <p:ph type="title"/>
          </p:nvPr>
        </p:nvSpPr>
        <p:spPr/>
        <p:txBody>
          <a:bodyPr/>
          <a:lstStyle/>
          <a:p>
            <a:r>
              <a:rPr lang="en-US" sz="2400" dirty="0" smtClean="0">
                <a:solidFill>
                  <a:schemeClr val="tx1"/>
                </a:solidFill>
              </a:rPr>
              <a:t> </a:t>
            </a:r>
            <a:r>
              <a:rPr lang="en-US" sz="2400" b="1" dirty="0" smtClean="0">
                <a:solidFill>
                  <a:schemeClr val="tx1"/>
                </a:solidFill>
              </a:rPr>
              <a:t>ON THE AGENDA…</a:t>
            </a:r>
            <a:endParaRPr lang="en-US" sz="2400" b="1" dirty="0">
              <a:solidFill>
                <a:schemeClr val="tx1"/>
              </a:solidFill>
            </a:endParaRPr>
          </a:p>
        </p:txBody>
      </p:sp>
      <p:sp>
        <p:nvSpPr>
          <p:cNvPr id="5123" name="Rectangle 3"/>
          <p:cNvSpPr>
            <a:spLocks noGrp="1" noChangeArrowheads="1"/>
          </p:cNvSpPr>
          <p:nvPr>
            <p:ph type="body" idx="1"/>
          </p:nvPr>
        </p:nvSpPr>
        <p:spPr/>
        <p:txBody>
          <a:bodyPr/>
          <a:lstStyle/>
          <a:p>
            <a:endParaRPr lang="en-US" sz="2400" dirty="0" smtClean="0">
              <a:solidFill>
                <a:schemeClr val="tx1"/>
              </a:solidFill>
            </a:endParaRPr>
          </a:p>
          <a:p>
            <a:r>
              <a:rPr lang="en-US" sz="2400" dirty="0" smtClean="0">
                <a:solidFill>
                  <a:schemeClr val="tx1"/>
                </a:solidFill>
              </a:rPr>
              <a:t>The historical traditions, ideas, and people influencing the Founders</a:t>
            </a:r>
          </a:p>
          <a:p>
            <a:r>
              <a:rPr lang="en-US" sz="2400" dirty="0" smtClean="0">
                <a:solidFill>
                  <a:schemeClr val="tx1"/>
                </a:solidFill>
              </a:rPr>
              <a:t>The European ideas that helped shape the “world view” of the colonists</a:t>
            </a:r>
          </a:p>
          <a:p>
            <a:r>
              <a:rPr lang="en-US" sz="2400" dirty="0" smtClean="0">
                <a:solidFill>
                  <a:schemeClr val="tx1"/>
                </a:solidFill>
              </a:rPr>
              <a:t>The philosophers whose ideas, when combined with the colonial experience, are reflected in our founding documents</a:t>
            </a:r>
          </a:p>
          <a:p>
            <a:r>
              <a:rPr lang="en-US" sz="2400" dirty="0" smtClean="0">
                <a:solidFill>
                  <a:schemeClr val="tx1"/>
                </a:solidFill>
              </a:rPr>
              <a:t>The differences between the colonies and England that helped frame the early development of the nation </a:t>
            </a:r>
          </a:p>
          <a:p>
            <a:pPr>
              <a:buNone/>
            </a:pPr>
            <a:r>
              <a:rPr lang="en-US" sz="2400" dirty="0" smtClean="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56193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THOMAS HOBBES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dirty="0" smtClean="0"/>
              <a:t>	</a:t>
            </a:r>
            <a:r>
              <a:rPr lang="en-US" sz="2400" dirty="0" smtClean="0">
                <a:solidFill>
                  <a:schemeClr val="tx1"/>
                </a:solidFill>
              </a:rPr>
              <a:t>Thomas Hobbes (1588-1679) argued that the state of nature would lead to individuals fearing violent death at the hands of others and, due to the chaos of the war of every man against every man, humans would enter a social contract in order for the state to maintain order, stability and peace. </a:t>
            </a:r>
            <a:endParaRPr lang="en-US" dirty="0"/>
          </a:p>
        </p:txBody>
      </p:sp>
      <p:sp>
        <p:nvSpPr>
          <p:cNvPr id="6" name="Slide Number Placeholder 5"/>
          <p:cNvSpPr>
            <a:spLocks noGrp="1"/>
          </p:cNvSpPr>
          <p:nvPr>
            <p:ph type="sldNum" sz="quarter" idx="12"/>
          </p:nvPr>
        </p:nvSpPr>
        <p:spPr/>
        <p:txBody>
          <a:bodyPr/>
          <a:lstStyle/>
          <a:p>
            <a:fld id="{D1DE617C-7738-421D-B142-C7AF94DC689D}" type="slidenum">
              <a:rPr lang="en-US" smtClean="0"/>
              <a:pPr/>
              <a:t>20</a:t>
            </a:fld>
            <a:endParaRPr lang="en-US"/>
          </a:p>
        </p:txBody>
      </p:sp>
      <p:pic>
        <p:nvPicPr>
          <p:cNvPr id="7" name="Picture 6" descr="Related image"/>
          <p:cNvPicPr/>
          <p:nvPr/>
        </p:nvPicPr>
        <p:blipFill>
          <a:blip r:embed="rId2" cstate="print"/>
          <a:srcRect/>
          <a:stretch>
            <a:fillRect/>
          </a:stretch>
        </p:blipFill>
        <p:spPr bwMode="auto">
          <a:xfrm>
            <a:off x="7543800" y="4953000"/>
            <a:ext cx="1600200" cy="1905000"/>
          </a:xfrm>
          <a:prstGeom prst="rect">
            <a:avLst/>
          </a:prstGeom>
          <a:noFill/>
          <a:ln w="9525">
            <a:noFill/>
            <a:miter lim="800000"/>
            <a:headEnd/>
            <a:tailEnd/>
          </a:ln>
        </p:spPr>
      </p:pic>
    </p:spTree>
    <p:extLst>
      <p:ext uri="{BB962C8B-B14F-4D97-AF65-F5344CB8AC3E}">
        <p14:creationId xmlns:p14="http://schemas.microsoft.com/office/powerpoint/2010/main" val="276657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400" b="1" dirty="0" smtClean="0">
                <a:solidFill>
                  <a:schemeClr val="tx1"/>
                </a:solidFill>
              </a:rPr>
              <a:t>JOHN LOCKE</a:t>
            </a:r>
            <a:endParaRPr lang="en-US" sz="2400" b="1" dirty="0">
              <a:solidFill>
                <a:schemeClr val="tx1"/>
              </a:solidFill>
            </a:endParaRPr>
          </a:p>
        </p:txBody>
      </p:sp>
      <p:sp>
        <p:nvSpPr>
          <p:cNvPr id="3" name="Content Placeholder 2"/>
          <p:cNvSpPr>
            <a:spLocks noGrp="1"/>
          </p:cNvSpPr>
          <p:nvPr>
            <p:ph idx="1"/>
          </p:nvPr>
        </p:nvSpPr>
        <p:spPr>
          <a:xfrm>
            <a:off x="457200" y="990600"/>
            <a:ext cx="8229600" cy="5059363"/>
          </a:xfrm>
        </p:spPr>
        <p:txBody>
          <a:bodyPr/>
          <a:lstStyle/>
          <a:p>
            <a:pPr>
              <a:buNone/>
            </a:pPr>
            <a:r>
              <a:rPr lang="en-US" sz="2400" dirty="0" smtClean="0">
                <a:solidFill>
                  <a:schemeClr val="tx1"/>
                </a:solidFill>
              </a:rPr>
              <a:t>	</a:t>
            </a:r>
            <a:r>
              <a:rPr lang="en-US" sz="2400" b="1" dirty="0" smtClean="0">
                <a:solidFill>
                  <a:schemeClr val="tx1"/>
                </a:solidFill>
              </a:rPr>
              <a:t>John Locke </a:t>
            </a:r>
            <a:r>
              <a:rPr lang="en-US" sz="2400" dirty="0" smtClean="0">
                <a:solidFill>
                  <a:schemeClr val="tx1"/>
                </a:solidFill>
              </a:rPr>
              <a:t>(1632-1704) held that each individual possessed inalienable rights to “life, liberty and estate” and to secure their natural rights, people would enter into a social contract to leave the state of nature and form civil society.</a:t>
            </a:r>
          </a:p>
          <a:p>
            <a:pPr>
              <a:buNone/>
            </a:pPr>
            <a:r>
              <a:rPr lang="en-US" sz="2400" dirty="0" smtClean="0">
                <a:solidFill>
                  <a:schemeClr val="tx1"/>
                </a:solidFill>
              </a:rPr>
              <a:t>	Locke argued that the government that would be formed by people failed to protect individual rights, then the people are entitled to replace it – if necessary, by revolution.</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21</a:t>
            </a:fld>
            <a:endParaRPr lang="en-US"/>
          </a:p>
        </p:txBody>
      </p:sp>
      <p:pic>
        <p:nvPicPr>
          <p:cNvPr id="7" name="Picture 6" descr="Image result for john locke"/>
          <p:cNvPicPr/>
          <p:nvPr/>
        </p:nvPicPr>
        <p:blipFill>
          <a:blip r:embed="rId2" cstate="print"/>
          <a:srcRect/>
          <a:stretch>
            <a:fillRect/>
          </a:stretch>
        </p:blipFill>
        <p:spPr bwMode="auto">
          <a:xfrm>
            <a:off x="7315200" y="4648200"/>
            <a:ext cx="1828800" cy="2209800"/>
          </a:xfrm>
          <a:prstGeom prst="rect">
            <a:avLst/>
          </a:prstGeom>
          <a:noFill/>
          <a:ln w="9525">
            <a:noFill/>
            <a:miter lim="800000"/>
            <a:headEnd/>
            <a:tailEnd/>
          </a:ln>
        </p:spPr>
      </p:pic>
    </p:spTree>
    <p:extLst>
      <p:ext uri="{BB962C8B-B14F-4D97-AF65-F5344CB8AC3E}">
        <p14:creationId xmlns:p14="http://schemas.microsoft.com/office/powerpoint/2010/main" val="143157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HISTORICAL DEVELOPMENTS THAT INFLUENCED IDEAS ON INDIVIDUAL RIGHTS</a:t>
            </a:r>
            <a:endParaRPr lang="en-US" sz="2400" b="1" dirty="0">
              <a:solidFill>
                <a:schemeClr val="tx1"/>
              </a:solidFill>
            </a:endParaRPr>
          </a:p>
        </p:txBody>
      </p:sp>
      <p:sp>
        <p:nvSpPr>
          <p:cNvPr id="3" name="Content Placeholder 2"/>
          <p:cNvSpPr>
            <a:spLocks noGrp="1"/>
          </p:cNvSpPr>
          <p:nvPr>
            <p:ph idx="1"/>
          </p:nvPr>
        </p:nvSpPr>
        <p:spPr/>
        <p:txBody>
          <a:bodyPr/>
          <a:lstStyle/>
          <a:p>
            <a:r>
              <a:rPr lang="en-US" sz="2400" dirty="0" smtClean="0">
                <a:solidFill>
                  <a:schemeClr val="tx1"/>
                </a:solidFill>
              </a:rPr>
              <a:t>Christian teachings gave special importance to duties such as loving others, goodwill, and the dignity and worth of each human being</a:t>
            </a:r>
          </a:p>
          <a:p>
            <a:r>
              <a:rPr lang="en-US" sz="2400" dirty="0" smtClean="0">
                <a:solidFill>
                  <a:schemeClr val="tx1"/>
                </a:solidFill>
              </a:rPr>
              <a:t>During the Protestant Reformation, people began to challenge the doctrines, traditions, and practices of the Catholic Church</a:t>
            </a:r>
          </a:p>
          <a:p>
            <a:r>
              <a:rPr lang="en-US" sz="2400" dirty="0" smtClean="0">
                <a:solidFill>
                  <a:schemeClr val="tx1"/>
                </a:solidFill>
              </a:rPr>
              <a:t>The invention of the printing press using moveable type allowed more people the opportunity to read the Bible. Being able to read the Bible encouraged greater freedom of conscience and the freedom to decide about religious beliefs.</a:t>
            </a:r>
          </a:p>
          <a:p>
            <a:r>
              <a:rPr lang="en-US" sz="2400" dirty="0" smtClean="0">
                <a:solidFill>
                  <a:schemeClr val="tx1"/>
                </a:solidFill>
              </a:rPr>
              <a:t>The increase in commercial trade and its expansion over greater distances </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22</a:t>
            </a:fld>
            <a:endParaRPr lang="en-US"/>
          </a:p>
        </p:txBody>
      </p:sp>
    </p:spTree>
    <p:extLst>
      <p:ext uri="{BB962C8B-B14F-4D97-AF65-F5344CB8AC3E}">
        <p14:creationId xmlns:p14="http://schemas.microsoft.com/office/powerpoint/2010/main" val="275973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6126163"/>
          </a:xfrm>
        </p:spPr>
        <p:txBody>
          <a:bodyPr/>
          <a:lstStyle/>
          <a:p>
            <a:pPr>
              <a:buNone/>
            </a:pPr>
            <a:r>
              <a:rPr lang="en-US" sz="2400" dirty="0" smtClean="0">
                <a:solidFill>
                  <a:schemeClr val="tx1"/>
                </a:solidFill>
              </a:rPr>
              <a:t>	The Founders belonged to the Age of  Enlightenment, a period in which science and technology advanced rapidly. An early figure in the movement was Francis Bacon (1561 – 1626) whose goal was to subdue nature for humanity’s purpose.</a:t>
            </a:r>
          </a:p>
          <a:p>
            <a:pPr>
              <a:buNone/>
            </a:pPr>
            <a:r>
              <a:rPr lang="en-US" sz="2400" dirty="0" smtClean="0">
                <a:solidFill>
                  <a:schemeClr val="tx1"/>
                </a:solidFill>
              </a:rPr>
              <a:t>	The Founders believed that reason and observation, complemented by the study of history and writers such as Locke and Montesquieu, would enable them to understand the workings of governmental and social institutions.</a:t>
            </a:r>
          </a:p>
          <a:p>
            <a:pPr>
              <a:buNone/>
            </a:pPr>
            <a:endParaRPr lang="en-US" sz="2400" dirty="0" smtClean="0">
              <a:solidFill>
                <a:schemeClr val="tx1"/>
              </a:solidFill>
            </a:endParaRPr>
          </a:p>
          <a:p>
            <a:pPr>
              <a:buNone/>
            </a:pPr>
            <a:r>
              <a:rPr lang="en-US" sz="2000" dirty="0" smtClean="0">
                <a:solidFill>
                  <a:schemeClr val="tx1"/>
                </a:solidFill>
              </a:rPr>
              <a:t>The end of scientific study is the “enlarging of the</a:t>
            </a:r>
          </a:p>
          <a:p>
            <a:pPr>
              <a:buNone/>
            </a:pPr>
            <a:r>
              <a:rPr lang="en-US" sz="2000" dirty="0" smtClean="0">
                <a:solidFill>
                  <a:schemeClr val="tx1"/>
                </a:solidFill>
              </a:rPr>
              <a:t>bounds of human empire, to the effecting of all</a:t>
            </a:r>
          </a:p>
          <a:p>
            <a:pPr>
              <a:buNone/>
            </a:pPr>
            <a:r>
              <a:rPr lang="en-US" sz="2000" dirty="0" smtClean="0">
                <a:solidFill>
                  <a:schemeClr val="tx1"/>
                </a:solidFill>
              </a:rPr>
              <a:t>things possible.”</a:t>
            </a:r>
            <a:endParaRPr lang="en-US" sz="2400" dirty="0" smtClean="0">
              <a:solidFill>
                <a:schemeClr val="tx1"/>
              </a:solidFill>
            </a:endParaRPr>
          </a:p>
          <a:p>
            <a:pPr>
              <a:buNone/>
            </a:pPr>
            <a:endParaRPr lang="en-US" sz="2400" dirty="0" smtClean="0">
              <a:solidFill>
                <a:schemeClr val="tx1"/>
              </a:solidFill>
            </a:endParaRPr>
          </a:p>
          <a:p>
            <a:pPr>
              <a:buNone/>
            </a:pPr>
            <a:r>
              <a:rPr lang="en-US" sz="2400" dirty="0" smtClean="0">
                <a:solidFill>
                  <a:schemeClr val="tx1"/>
                </a:solidFill>
              </a:rPr>
              <a:t>				                         </a:t>
            </a:r>
          </a:p>
          <a:p>
            <a:pPr>
              <a:buNone/>
            </a:pPr>
            <a:endParaRPr lang="en-US" sz="2400" dirty="0"/>
          </a:p>
          <a:p>
            <a:pPr>
              <a:buNone/>
            </a:pPr>
            <a:r>
              <a:rPr lang="en-US" sz="2400" dirty="0" smtClean="0">
                <a:solidFill>
                  <a:schemeClr val="tx1"/>
                </a:solidFill>
              </a:rPr>
              <a:t>						               </a:t>
            </a:r>
            <a:r>
              <a:rPr lang="en-US" sz="2000" dirty="0" smtClean="0">
                <a:solidFill>
                  <a:schemeClr val="tx1"/>
                </a:solidFill>
              </a:rPr>
              <a:t>Francis Bacon</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23</a:t>
            </a:fld>
            <a:endParaRPr lang="en-US"/>
          </a:p>
        </p:txBody>
      </p:sp>
      <p:pic>
        <p:nvPicPr>
          <p:cNvPr id="7" name="Content Placeholder 6" descr="Image result for images of  philosopher francis Bacon"/>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029200"/>
            <a:ext cx="1447800" cy="1828800"/>
          </a:xfrm>
          <a:prstGeom prst="rect">
            <a:avLst/>
          </a:prstGeom>
          <a:noFill/>
          <a:ln w="9525">
            <a:noFill/>
            <a:miter lim="800000"/>
            <a:headEnd/>
            <a:tailEnd/>
          </a:ln>
          <a:effectLst/>
        </p:spPr>
      </p:pic>
    </p:spTree>
    <p:extLst>
      <p:ext uri="{BB962C8B-B14F-4D97-AF65-F5344CB8AC3E}">
        <p14:creationId xmlns:p14="http://schemas.microsoft.com/office/powerpoint/2010/main" val="140424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BEGINNINGS OF ENGLISH GOVERNMENT</a:t>
            </a:r>
            <a:endParaRPr lang="en-US" sz="2400" b="1"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24</a:t>
            </a:fld>
            <a:endParaRPr lang="en-US"/>
          </a:p>
        </p:txBody>
      </p:sp>
      <p:sp>
        <p:nvSpPr>
          <p:cNvPr id="7" name="Content Placeholder 6"/>
          <p:cNvSpPr>
            <a:spLocks noGrp="1"/>
          </p:cNvSpPr>
          <p:nvPr>
            <p:ph idx="1"/>
          </p:nvPr>
        </p:nvSpPr>
        <p:spPr/>
        <p:txBody>
          <a:bodyPr/>
          <a:lstStyle/>
          <a:p>
            <a:pPr>
              <a:buNone/>
            </a:pPr>
            <a:r>
              <a:rPr lang="en-US" sz="2400" dirty="0" smtClean="0">
                <a:solidFill>
                  <a:schemeClr val="tx1"/>
                </a:solidFill>
              </a:rPr>
              <a:t>	Following the fall of the Roman Empire</a:t>
            </a:r>
          </a:p>
          <a:p>
            <a:r>
              <a:rPr lang="en-US" sz="2400" dirty="0" smtClean="0">
                <a:solidFill>
                  <a:schemeClr val="tx1"/>
                </a:solidFill>
              </a:rPr>
              <a:t>England was divided among a number of tribes</a:t>
            </a:r>
          </a:p>
          <a:p>
            <a:r>
              <a:rPr lang="en-US" sz="2400" dirty="0" smtClean="0">
                <a:solidFill>
                  <a:schemeClr val="tx1"/>
                </a:solidFill>
              </a:rPr>
              <a:t>A king or other leader ruled each tribe</a:t>
            </a:r>
          </a:p>
          <a:p>
            <a:r>
              <a:rPr lang="en-US" sz="2400" dirty="0" smtClean="0">
                <a:solidFill>
                  <a:schemeClr val="tx1"/>
                </a:solidFill>
              </a:rPr>
              <a:t>Eventually all the tribes were united under one king</a:t>
            </a:r>
          </a:p>
          <a:p>
            <a:endParaRPr lang="en-US" sz="2400" dirty="0" smtClean="0">
              <a:solidFill>
                <a:schemeClr val="tx1"/>
              </a:solidFill>
            </a:endParaRPr>
          </a:p>
          <a:p>
            <a:pPr algn="ctr">
              <a:buNone/>
            </a:pPr>
            <a:r>
              <a:rPr lang="en-US" sz="2400" dirty="0" smtClean="0">
                <a:solidFill>
                  <a:schemeClr val="tx1"/>
                </a:solidFill>
              </a:rPr>
              <a:t>	However</a:t>
            </a:r>
          </a:p>
          <a:p>
            <a:pPr algn="ctr">
              <a:buNone/>
            </a:pPr>
            <a:endParaRPr lang="en-US" sz="2400" dirty="0" smtClean="0">
              <a:solidFill>
                <a:schemeClr val="tx1"/>
              </a:solidFill>
            </a:endParaRPr>
          </a:p>
          <a:p>
            <a:r>
              <a:rPr lang="en-US" sz="2400" dirty="0" smtClean="0">
                <a:solidFill>
                  <a:schemeClr val="tx1"/>
                </a:solidFill>
              </a:rPr>
              <a:t>England was too large for a single person to rule alone</a:t>
            </a:r>
          </a:p>
          <a:p>
            <a:r>
              <a:rPr lang="en-US" sz="2400" dirty="0" smtClean="0">
                <a:solidFill>
                  <a:schemeClr val="tx1"/>
                </a:solidFill>
              </a:rPr>
              <a:t>Local customs developed over the years that determined means of governing </a:t>
            </a:r>
            <a:endParaRPr lang="en-US" sz="2400" dirty="0">
              <a:solidFill>
                <a:schemeClr val="tx1"/>
              </a:solidFill>
            </a:endParaRPr>
          </a:p>
        </p:txBody>
      </p:sp>
    </p:spTree>
    <p:extLst>
      <p:ext uri="{BB962C8B-B14F-4D97-AF65-F5344CB8AC3E}">
        <p14:creationId xmlns:p14="http://schemas.microsoft.com/office/powerpoint/2010/main" val="2851199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MODERN ENGLISH LAW</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The development of modern English law can probably be noted as beginning with the defeat of King Harold II by William the Conqueror at the Battle of Hastings in 1066. William introduced feudalism, but also adopted and adapted many English practices.</a:t>
            </a:r>
          </a:p>
          <a:p>
            <a:pPr>
              <a:buNone/>
            </a:pPr>
            <a:endParaRPr lang="en-US" sz="2400" dirty="0" smtClean="0">
              <a:solidFill>
                <a:schemeClr val="tx1"/>
              </a:solidFill>
            </a:endParaRPr>
          </a:p>
          <a:p>
            <a:pPr>
              <a:buNone/>
            </a:pPr>
            <a:r>
              <a:rPr lang="en-US" sz="2400" dirty="0" smtClean="0">
                <a:solidFill>
                  <a:schemeClr val="tx1"/>
                </a:solidFill>
              </a:rPr>
              <a:t>	At first, monarchs personally, or through representatives</a:t>
            </a:r>
          </a:p>
          <a:p>
            <a:r>
              <a:rPr lang="en-US" sz="2400" dirty="0" smtClean="0">
                <a:solidFill>
                  <a:schemeClr val="tx1"/>
                </a:solidFill>
              </a:rPr>
              <a:t>Made laws</a:t>
            </a:r>
          </a:p>
          <a:p>
            <a:r>
              <a:rPr lang="en-US" sz="2400" dirty="0" smtClean="0">
                <a:solidFill>
                  <a:schemeClr val="tx1"/>
                </a:solidFill>
              </a:rPr>
              <a:t>Supervised law enforcement</a:t>
            </a:r>
          </a:p>
          <a:p>
            <a:r>
              <a:rPr lang="en-US" sz="2400" dirty="0" smtClean="0">
                <a:solidFill>
                  <a:schemeClr val="tx1"/>
                </a:solidFill>
              </a:rPr>
              <a:t>Heard cases (royal courts)</a:t>
            </a:r>
          </a:p>
          <a:p>
            <a:r>
              <a:rPr lang="en-US" sz="2400" dirty="0" smtClean="0">
                <a:solidFill>
                  <a:schemeClr val="tx1"/>
                </a:solidFill>
              </a:rPr>
              <a:t>Utilized advisors to help understand local legal traditions and customs </a:t>
            </a:r>
            <a:r>
              <a:rPr lang="en-US" sz="2400" i="1" dirty="0" smtClean="0">
                <a:solidFill>
                  <a:schemeClr val="tx1"/>
                </a:solidFill>
              </a:rPr>
              <a:t>and when they needed to raise money</a:t>
            </a:r>
            <a:endParaRPr lang="en-US" sz="2400" dirty="0" smtClean="0">
              <a:solidFill>
                <a:schemeClr val="tx1"/>
              </a:solidFill>
            </a:endParaRPr>
          </a:p>
          <a:p>
            <a:pPr>
              <a:buNone/>
            </a:pPr>
            <a:r>
              <a:rPr lang="en-US" sz="2400" dirty="0" smtClean="0">
                <a:solidFill>
                  <a:schemeClr val="tx1"/>
                </a:solidFill>
              </a:rPr>
              <a:t> </a:t>
            </a:r>
          </a:p>
          <a:p>
            <a:pPr>
              <a:buNone/>
            </a:pPr>
            <a:r>
              <a:rPr lang="en-US" sz="2400" dirty="0" smtClean="0">
                <a:solidFill>
                  <a:schemeClr val="tx1"/>
                </a:solidFill>
              </a:rPr>
              <a:t> </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25</a:t>
            </a:fld>
            <a:endParaRPr lang="en-US"/>
          </a:p>
        </p:txBody>
      </p:sp>
    </p:spTree>
    <p:extLst>
      <p:ext uri="{BB962C8B-B14F-4D97-AF65-F5344CB8AC3E}">
        <p14:creationId xmlns:p14="http://schemas.microsoft.com/office/powerpoint/2010/main" val="347880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AND FROM THESE ADVISORS…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t>
            </a:r>
          </a:p>
          <a:p>
            <a:pPr>
              <a:buNone/>
            </a:pPr>
            <a:r>
              <a:rPr lang="en-US" sz="2400" dirty="0"/>
              <a:t>	</a:t>
            </a:r>
            <a:r>
              <a:rPr lang="en-US" sz="2400" dirty="0" smtClean="0">
                <a:solidFill>
                  <a:schemeClr val="tx1"/>
                </a:solidFill>
              </a:rPr>
              <a:t>In time, the groups of advisors and assistants developed into separate institutions – Parliament and the royal court</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26</a:t>
            </a:fld>
            <a:endParaRPr lang="en-US"/>
          </a:p>
        </p:txBody>
      </p:sp>
      <p:pic>
        <p:nvPicPr>
          <p:cNvPr id="5" name="Picture 4" descr="Image result for images for early English Parlia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2940"/>
            <a:ext cx="1828800" cy="2340610"/>
          </a:xfrm>
          <a:prstGeom prst="rect">
            <a:avLst/>
          </a:prstGeom>
          <a:noFill/>
          <a:ln>
            <a:noFill/>
          </a:ln>
        </p:spPr>
      </p:pic>
      <p:pic>
        <p:nvPicPr>
          <p:cNvPr id="7" name="Picture 6" descr="Image result for images for early English Parlia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419600"/>
            <a:ext cx="1789134" cy="2438400"/>
          </a:xfrm>
          <a:prstGeom prst="rect">
            <a:avLst/>
          </a:prstGeom>
          <a:noFill/>
          <a:ln>
            <a:noFill/>
          </a:ln>
        </p:spPr>
      </p:pic>
    </p:spTree>
    <p:extLst>
      <p:ext uri="{BB962C8B-B14F-4D97-AF65-F5344CB8AC3E}">
        <p14:creationId xmlns:p14="http://schemas.microsoft.com/office/powerpoint/2010/main" val="305165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MODEL PARLIAMENT</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In 1295, King Edward I brought together two representative parts (or houses) </a:t>
            </a:r>
          </a:p>
          <a:p>
            <a:r>
              <a:rPr lang="en-US" sz="2400" dirty="0" smtClean="0">
                <a:solidFill>
                  <a:schemeClr val="tx1"/>
                </a:solidFill>
              </a:rPr>
              <a:t>The  House of Lords represented feudal nobility and major church officials</a:t>
            </a:r>
          </a:p>
          <a:p>
            <a:r>
              <a:rPr lang="en-US" sz="2400" dirty="0" smtClean="0">
                <a:solidFill>
                  <a:schemeClr val="tx1"/>
                </a:solidFill>
              </a:rPr>
              <a:t>The House of Commons composed of people who had wealth and status, including two knights from each shire (county); two citizens from each city; and two citizens from each borough (town)</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27</a:t>
            </a:fld>
            <a:endParaRPr lang="en-US"/>
          </a:p>
        </p:txBody>
      </p:sp>
    </p:spTree>
    <p:extLst>
      <p:ext uri="{BB962C8B-B14F-4D97-AF65-F5344CB8AC3E}">
        <p14:creationId xmlns:p14="http://schemas.microsoft.com/office/powerpoint/2010/main" val="3649923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RIGHTS OF ENGLISHMEN</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Fundamental rights neither the monarch nor Parliament would change or violate included </a:t>
            </a:r>
          </a:p>
          <a:p>
            <a:r>
              <a:rPr lang="en-US" sz="2400" dirty="0" smtClean="0">
                <a:solidFill>
                  <a:schemeClr val="tx1"/>
                </a:solidFill>
              </a:rPr>
              <a:t>Right to a trial by a jury of one’s peers under the law of the land</a:t>
            </a:r>
          </a:p>
          <a:p>
            <a:r>
              <a:rPr lang="en-US" sz="2400" dirty="0" smtClean="0">
                <a:solidFill>
                  <a:schemeClr val="tx1"/>
                </a:solidFill>
              </a:rPr>
              <a:t>Security on one’s home from unlawful entry</a:t>
            </a:r>
          </a:p>
          <a:p>
            <a:r>
              <a:rPr lang="en-US" sz="2400" dirty="0" smtClean="0">
                <a:solidFill>
                  <a:schemeClr val="tx1"/>
                </a:solidFill>
              </a:rPr>
              <a:t>Limits on the </a:t>
            </a:r>
            <a:r>
              <a:rPr lang="en-US" sz="2400" dirty="0" smtClean="0">
                <a:solidFill>
                  <a:schemeClr val="tx1"/>
                </a:solidFill>
              </a:rPr>
              <a:t>government’s </a:t>
            </a:r>
            <a:r>
              <a:rPr lang="en-US" sz="2400" dirty="0" smtClean="0">
                <a:solidFill>
                  <a:schemeClr val="tx1"/>
                </a:solidFill>
              </a:rPr>
              <a:t>power to tax</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28</a:t>
            </a:fld>
            <a:endParaRPr lang="en-US"/>
          </a:p>
        </p:txBody>
      </p:sp>
      <p:pic>
        <p:nvPicPr>
          <p:cNvPr id="5" name="Picture 4" descr="Image result for images for rights of Englishmen"/>
          <p:cNvPicPr/>
          <p:nvPr/>
        </p:nvPicPr>
        <p:blipFill>
          <a:blip r:embed="rId2">
            <a:extLst>
              <a:ext uri="{28A0092B-C50C-407E-A947-70E740481C1C}">
                <a14:useLocalDpi xmlns:a14="http://schemas.microsoft.com/office/drawing/2010/main" val="0"/>
              </a:ext>
            </a:extLst>
          </a:blip>
          <a:srcRect/>
          <a:stretch>
            <a:fillRect/>
          </a:stretch>
        </p:blipFill>
        <p:spPr bwMode="auto">
          <a:xfrm>
            <a:off x="5326693" y="4905375"/>
            <a:ext cx="3810000" cy="1952625"/>
          </a:xfrm>
          <a:prstGeom prst="rect">
            <a:avLst/>
          </a:prstGeom>
          <a:noFill/>
          <a:ln>
            <a:noFill/>
          </a:ln>
        </p:spPr>
      </p:pic>
    </p:spTree>
    <p:extLst>
      <p:ext uri="{BB962C8B-B14F-4D97-AF65-F5344CB8AC3E}">
        <p14:creationId xmlns:p14="http://schemas.microsoft.com/office/powerpoint/2010/main" val="3681453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CHARTER OF LIBERTIES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t>
            </a:r>
          </a:p>
          <a:p>
            <a:pPr>
              <a:buNone/>
            </a:pPr>
            <a:r>
              <a:rPr lang="en-US" sz="2400" dirty="0"/>
              <a:t>	</a:t>
            </a:r>
            <a:r>
              <a:rPr lang="en-US" sz="2400" dirty="0" smtClean="0">
                <a:solidFill>
                  <a:schemeClr val="tx1"/>
                </a:solidFill>
              </a:rPr>
              <a:t>In 1100, King Henry I issued the Charter of Liberties, binding the king to obey certain laws regarding the treatment of nobles and church officials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29</a:t>
            </a:fld>
            <a:endParaRPr lang="en-US"/>
          </a:p>
        </p:txBody>
      </p:sp>
      <p:pic>
        <p:nvPicPr>
          <p:cNvPr id="5" name="Picture 4" descr="File:Charter of Liberties.jpg"/>
          <p:cNvPicPr/>
          <p:nvPr/>
        </p:nvPicPr>
        <p:blipFill>
          <a:blip r:embed="rId2">
            <a:extLst>
              <a:ext uri="{28A0092B-C50C-407E-A947-70E740481C1C}">
                <a14:useLocalDpi xmlns:a14="http://schemas.microsoft.com/office/drawing/2010/main" val="0"/>
              </a:ext>
            </a:extLst>
          </a:blip>
          <a:srcRect/>
          <a:stretch>
            <a:fillRect/>
          </a:stretch>
        </p:blipFill>
        <p:spPr bwMode="auto">
          <a:xfrm>
            <a:off x="6762750" y="4775547"/>
            <a:ext cx="2381250" cy="2138363"/>
          </a:xfrm>
          <a:prstGeom prst="rect">
            <a:avLst/>
          </a:prstGeom>
          <a:noFill/>
          <a:ln>
            <a:noFill/>
          </a:ln>
        </p:spPr>
      </p:pic>
    </p:spTree>
    <p:extLst>
      <p:ext uri="{BB962C8B-B14F-4D97-AF65-F5344CB8AC3E}">
        <p14:creationId xmlns:p14="http://schemas.microsoft.com/office/powerpoint/2010/main" val="288623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WHO WERE WE AT THE START?</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t>	</a:t>
            </a:r>
            <a:r>
              <a:rPr lang="en-US" sz="2400" dirty="0" smtClean="0">
                <a:solidFill>
                  <a:schemeClr val="tx1"/>
                </a:solidFill>
              </a:rPr>
              <a:t>The conversation must begin with a recognition there was not a common origin of the “first settlers.”</a:t>
            </a:r>
            <a:br>
              <a:rPr lang="en-US" sz="2400" dirty="0" smtClean="0">
                <a:solidFill>
                  <a:schemeClr val="tx1"/>
                </a:solidFill>
              </a:rPr>
            </a:br>
            <a:endParaRPr lang="en-US" sz="2400" dirty="0" smtClean="0">
              <a:solidFill>
                <a:schemeClr val="tx1"/>
              </a:solidFill>
            </a:endParaRPr>
          </a:p>
          <a:p>
            <a:pPr>
              <a:buNone/>
            </a:pPr>
            <a:r>
              <a:rPr lang="en-US" sz="2400" dirty="0" smtClean="0">
                <a:solidFill>
                  <a:schemeClr val="tx1"/>
                </a:solidFill>
              </a:rPr>
              <a:t>	</a:t>
            </a:r>
            <a:r>
              <a:rPr lang="en-US" sz="2400" b="1" dirty="0" smtClean="0">
                <a:solidFill>
                  <a:schemeClr val="tx1"/>
                </a:solidFill>
              </a:rPr>
              <a:t>Native Americans </a:t>
            </a:r>
            <a:r>
              <a:rPr lang="en-US" sz="2400" dirty="0" smtClean="0">
                <a:solidFill>
                  <a:schemeClr val="tx1"/>
                </a:solidFill>
              </a:rPr>
              <a:t>inhabited much of the land before European settlers arrived. By the time of the Revolutionary War, few Indians lived along the Atlantic coast due to</a:t>
            </a:r>
          </a:p>
          <a:p>
            <a:r>
              <a:rPr lang="en-US" sz="2400" dirty="0" smtClean="0">
                <a:solidFill>
                  <a:schemeClr val="tx1"/>
                </a:solidFill>
              </a:rPr>
              <a:t>Encroachment of colonial settlements</a:t>
            </a:r>
          </a:p>
          <a:p>
            <a:r>
              <a:rPr lang="en-US" sz="2400" dirty="0" smtClean="0">
                <a:solidFill>
                  <a:schemeClr val="tx1"/>
                </a:solidFill>
              </a:rPr>
              <a:t>Disease</a:t>
            </a:r>
          </a:p>
          <a:p>
            <a:r>
              <a:rPr lang="en-US" sz="2400" dirty="0" smtClean="0">
                <a:solidFill>
                  <a:schemeClr val="tx1"/>
                </a:solidFill>
              </a:rPr>
              <a:t>Warfare </a:t>
            </a:r>
          </a:p>
        </p:txBody>
      </p:sp>
      <p:sp>
        <p:nvSpPr>
          <p:cNvPr id="6" name="Slide Number Placeholder 5"/>
          <p:cNvSpPr>
            <a:spLocks noGrp="1"/>
          </p:cNvSpPr>
          <p:nvPr>
            <p:ph type="sldNum" sz="quarter" idx="12"/>
          </p:nvPr>
        </p:nvSpPr>
        <p:spPr/>
        <p:txBody>
          <a:bodyPr/>
          <a:lstStyle/>
          <a:p>
            <a:fld id="{D1DE617C-7738-421D-B142-C7AF94DC689D}" type="slidenum">
              <a:rPr lang="en-US" smtClean="0"/>
              <a:pPr/>
              <a:t>3</a:t>
            </a:fld>
            <a:endParaRPr lang="en-US"/>
          </a:p>
        </p:txBody>
      </p:sp>
      <p:pic>
        <p:nvPicPr>
          <p:cNvPr id="5" name="Picture 4" descr="Image result for images of Native Americans in colonial day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998084"/>
            <a:ext cx="2971800" cy="1950085"/>
          </a:xfrm>
          <a:prstGeom prst="rect">
            <a:avLst/>
          </a:prstGeom>
          <a:noFill/>
          <a:ln>
            <a:noFill/>
          </a:ln>
        </p:spPr>
      </p:pic>
    </p:spTree>
    <p:extLst>
      <p:ext uri="{BB962C8B-B14F-4D97-AF65-F5344CB8AC3E}">
        <p14:creationId xmlns:p14="http://schemas.microsoft.com/office/powerpoint/2010/main" val="1775520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MAGNA CARTA</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In June 1215, following the defeat of King John I by barons, the Magna </a:t>
            </a:r>
            <a:r>
              <a:rPr lang="en-US" sz="2400" dirty="0" err="1" smtClean="0">
                <a:solidFill>
                  <a:schemeClr val="tx1"/>
                </a:solidFill>
              </a:rPr>
              <a:t>Carta</a:t>
            </a:r>
            <a:r>
              <a:rPr lang="en-US" sz="2400" dirty="0" smtClean="0">
                <a:solidFill>
                  <a:schemeClr val="tx1"/>
                </a:solidFill>
              </a:rPr>
              <a:t> was signed, confirming traditional rights including</a:t>
            </a:r>
          </a:p>
          <a:p>
            <a:r>
              <a:rPr lang="en-US" sz="2400" dirty="0" smtClean="0">
                <a:solidFill>
                  <a:schemeClr val="tx1"/>
                </a:solidFill>
              </a:rPr>
              <a:t>The rule of law and the obligation of the monarch to respect established rules</a:t>
            </a:r>
          </a:p>
          <a:p>
            <a:r>
              <a:rPr lang="en-US" sz="2400" dirty="0" smtClean="0">
                <a:solidFill>
                  <a:schemeClr val="tx1"/>
                </a:solidFill>
              </a:rPr>
              <a:t>A way to secure redress of grievances </a:t>
            </a:r>
          </a:p>
          <a:p>
            <a:r>
              <a:rPr lang="en-US" sz="2400" dirty="0" smtClean="0">
                <a:solidFill>
                  <a:schemeClr val="tx1"/>
                </a:solidFill>
              </a:rPr>
              <a:t>The acceptance that government was by agreement or contract</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30</a:t>
            </a:fld>
            <a:endParaRPr lang="en-US"/>
          </a:p>
        </p:txBody>
      </p:sp>
      <p:pic>
        <p:nvPicPr>
          <p:cNvPr id="5" name="Picture 4" descr="Image result for images for magna cart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9" y="5029200"/>
            <a:ext cx="2266167" cy="1828800"/>
          </a:xfrm>
          <a:prstGeom prst="rect">
            <a:avLst/>
          </a:prstGeom>
          <a:noFill/>
          <a:ln>
            <a:noFill/>
          </a:ln>
        </p:spPr>
      </p:pic>
    </p:spTree>
    <p:extLst>
      <p:ext uri="{BB962C8B-B14F-4D97-AF65-F5344CB8AC3E}">
        <p14:creationId xmlns:p14="http://schemas.microsoft.com/office/powerpoint/2010/main" val="94907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BRITISH CONSTITUTION</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The British constitution consists of common law, important acts of Parliament, and political customs and traditions. </a:t>
            </a:r>
          </a:p>
          <a:p>
            <a:pPr>
              <a:buNone/>
            </a:pPr>
            <a:endParaRPr lang="en-US" sz="2400" dirty="0" smtClean="0">
              <a:solidFill>
                <a:schemeClr val="tx1"/>
              </a:solidFill>
            </a:endParaRPr>
          </a:p>
          <a:p>
            <a:pPr>
              <a:buNone/>
            </a:pPr>
            <a:r>
              <a:rPr lang="en-US" sz="2400" dirty="0" smtClean="0">
                <a:solidFill>
                  <a:schemeClr val="tx1"/>
                </a:solidFill>
              </a:rPr>
              <a:t>	Three historical documents are important in the development of the British constitution:</a:t>
            </a:r>
          </a:p>
          <a:p>
            <a:r>
              <a:rPr lang="en-US" sz="2400" dirty="0" smtClean="0">
                <a:solidFill>
                  <a:schemeClr val="tx1"/>
                </a:solidFill>
              </a:rPr>
              <a:t>The Magna </a:t>
            </a:r>
            <a:r>
              <a:rPr lang="en-US" sz="2400" dirty="0" err="1" smtClean="0">
                <a:solidFill>
                  <a:schemeClr val="tx1"/>
                </a:solidFill>
              </a:rPr>
              <a:t>Carta</a:t>
            </a:r>
            <a:r>
              <a:rPr lang="en-US" sz="2400" dirty="0" smtClean="0">
                <a:solidFill>
                  <a:schemeClr val="tx1"/>
                </a:solidFill>
              </a:rPr>
              <a:t> (1215)</a:t>
            </a:r>
          </a:p>
          <a:p>
            <a:r>
              <a:rPr lang="en-US" sz="2400" dirty="0" smtClean="0">
                <a:solidFill>
                  <a:schemeClr val="tx1"/>
                </a:solidFill>
              </a:rPr>
              <a:t>The Petition of Right (1628)</a:t>
            </a:r>
          </a:p>
          <a:p>
            <a:r>
              <a:rPr lang="en-US" sz="2400" dirty="0" smtClean="0">
                <a:solidFill>
                  <a:schemeClr val="tx1"/>
                </a:solidFill>
              </a:rPr>
              <a:t>The English Bill of Rights (1689)</a:t>
            </a:r>
          </a:p>
          <a:p>
            <a:endParaRPr lang="en-US" sz="2400" dirty="0"/>
          </a:p>
          <a:p>
            <a:endParaRPr lang="en-US" sz="2400" dirty="0" smtClean="0">
              <a:solidFill>
                <a:schemeClr val="tx1"/>
              </a:solidFill>
            </a:endParaRPr>
          </a:p>
          <a:p>
            <a:pPr marL="0" indent="0">
              <a:buNone/>
            </a:pPr>
            <a:endParaRPr lang="en-US" sz="2400" dirty="0"/>
          </a:p>
          <a:p>
            <a:pPr marL="0" indent="0">
              <a:buNone/>
            </a:pPr>
            <a:r>
              <a:rPr lang="en-US" sz="2000" dirty="0" smtClean="0">
                <a:solidFill>
                  <a:schemeClr val="tx1"/>
                </a:solidFill>
              </a:rPr>
              <a:t>					Petition of Right</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31</a:t>
            </a:fld>
            <a:endParaRPr lang="en-US"/>
          </a:p>
        </p:txBody>
      </p:sp>
      <p:pic>
        <p:nvPicPr>
          <p:cNvPr id="5" name="Picture 4" descr="Image result for images for Petition of Right"/>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38803"/>
            <a:ext cx="2362200" cy="1714500"/>
          </a:xfrm>
          <a:prstGeom prst="rect">
            <a:avLst/>
          </a:prstGeom>
          <a:noFill/>
          <a:ln>
            <a:noFill/>
          </a:ln>
        </p:spPr>
      </p:pic>
    </p:spTree>
    <p:extLst>
      <p:ext uri="{BB962C8B-B14F-4D97-AF65-F5344CB8AC3E}">
        <p14:creationId xmlns:p14="http://schemas.microsoft.com/office/powerpoint/2010/main" val="351967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ENGLISH BILL OF RIGHTS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t>
            </a:r>
          </a:p>
          <a:p>
            <a:pPr>
              <a:buNone/>
            </a:pPr>
            <a:r>
              <a:rPr lang="en-US" sz="2400" dirty="0"/>
              <a:t>	</a:t>
            </a:r>
            <a:r>
              <a:rPr lang="en-US" sz="2400" dirty="0" smtClean="0">
                <a:solidFill>
                  <a:schemeClr val="tx1"/>
                </a:solidFill>
              </a:rPr>
              <a:t>The English Bill of Rights</a:t>
            </a:r>
          </a:p>
          <a:p>
            <a:r>
              <a:rPr lang="en-US" sz="2400" dirty="0" smtClean="0">
                <a:solidFill>
                  <a:schemeClr val="tx1"/>
                </a:solidFill>
              </a:rPr>
              <a:t>Restated the Magna </a:t>
            </a:r>
            <a:r>
              <a:rPr lang="en-US" sz="2400" dirty="0" err="1" smtClean="0">
                <a:solidFill>
                  <a:schemeClr val="tx1"/>
                </a:solidFill>
              </a:rPr>
              <a:t>Carta</a:t>
            </a:r>
            <a:r>
              <a:rPr lang="en-US" sz="2400" dirty="0" smtClean="0">
                <a:solidFill>
                  <a:schemeClr val="tx1"/>
                </a:solidFill>
              </a:rPr>
              <a:t> idea that the rule of law is the foundation of legitimate government</a:t>
            </a:r>
          </a:p>
          <a:p>
            <a:r>
              <a:rPr lang="en-US" sz="2400" dirty="0" smtClean="0">
                <a:solidFill>
                  <a:schemeClr val="tx1"/>
                </a:solidFill>
              </a:rPr>
              <a:t>Established the idea that only representative government is legitimate</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32</a:t>
            </a:fld>
            <a:endParaRPr lang="en-US"/>
          </a:p>
        </p:txBody>
      </p:sp>
      <p:pic>
        <p:nvPicPr>
          <p:cNvPr id="5" name="Picture 4" descr="Image result for English Bill of Rights"/>
          <p:cNvPicPr/>
          <p:nvPr/>
        </p:nvPicPr>
        <p:blipFill>
          <a:blip r:embed="rId2">
            <a:extLst>
              <a:ext uri="{28A0092B-C50C-407E-A947-70E740481C1C}">
                <a14:useLocalDpi xmlns:a14="http://schemas.microsoft.com/office/drawing/2010/main" val="0"/>
              </a:ext>
            </a:extLst>
          </a:blip>
          <a:srcRect/>
          <a:stretch>
            <a:fillRect/>
          </a:stretch>
        </p:blipFill>
        <p:spPr bwMode="auto">
          <a:xfrm>
            <a:off x="8096250" y="4763022"/>
            <a:ext cx="1047750" cy="2114550"/>
          </a:xfrm>
          <a:prstGeom prst="rect">
            <a:avLst/>
          </a:prstGeom>
          <a:noFill/>
          <a:ln>
            <a:noFill/>
          </a:ln>
        </p:spPr>
      </p:pic>
    </p:spTree>
    <p:extLst>
      <p:ext uri="{BB962C8B-B14F-4D97-AF65-F5344CB8AC3E}">
        <p14:creationId xmlns:p14="http://schemas.microsoft.com/office/powerpoint/2010/main" val="3920684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SETTLEMENT OF THE COLONIES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Recall that foremost among the reasons for England to want colonies in America was the desire to develop a profitable maritime empire.</a:t>
            </a:r>
          </a:p>
          <a:p>
            <a:pPr>
              <a:buNone/>
            </a:pPr>
            <a:endParaRPr lang="en-US" sz="2400" dirty="0" smtClean="0">
              <a:solidFill>
                <a:schemeClr val="tx1"/>
              </a:solidFill>
            </a:endParaRPr>
          </a:p>
          <a:p>
            <a:pPr>
              <a:buNone/>
            </a:pPr>
            <a:r>
              <a:rPr lang="en-US" sz="2400" dirty="0" smtClean="0">
                <a:solidFill>
                  <a:schemeClr val="tx1"/>
                </a:solidFill>
              </a:rPr>
              <a:t>	To entice settlers to migrate to America, the crown offered  </a:t>
            </a:r>
          </a:p>
          <a:p>
            <a:r>
              <a:rPr lang="en-US" sz="2400" dirty="0" smtClean="0">
                <a:solidFill>
                  <a:schemeClr val="tx1"/>
                </a:solidFill>
              </a:rPr>
              <a:t>Royal proprietorships – Eleven of the original thirteen colonies were founded as proprietorships with most proprietors being personal friends of the king</a:t>
            </a:r>
          </a:p>
          <a:p>
            <a:r>
              <a:rPr lang="en-US" sz="2400" dirty="0" smtClean="0">
                <a:solidFill>
                  <a:schemeClr val="tx1"/>
                </a:solidFill>
              </a:rPr>
              <a:t>Joint stock companies which were chartered ventures such as the Virginia Company of London (responsible for the first successful colony at Jamestown established in 1607)</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33</a:t>
            </a:fld>
            <a:endParaRPr lang="en-US"/>
          </a:p>
        </p:txBody>
      </p:sp>
    </p:spTree>
    <p:extLst>
      <p:ext uri="{BB962C8B-B14F-4D97-AF65-F5344CB8AC3E}">
        <p14:creationId xmlns:p14="http://schemas.microsoft.com/office/powerpoint/2010/main" val="2539913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MAYFLOWER COMPACT</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Despite the fact the Virginia Company settlers missed the location to which they were headed – they were supposed to settle in Virginia, but landed at Cape Cod, MA – before landing they created a prime example of the social contract – the Mayflower Compact</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34</a:t>
            </a:fld>
            <a:endParaRPr lang="en-US"/>
          </a:p>
        </p:txBody>
      </p:sp>
      <p:pic>
        <p:nvPicPr>
          <p:cNvPr id="5" name="Picture 4"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738099"/>
            <a:ext cx="1752599" cy="2143125"/>
          </a:xfrm>
          <a:prstGeom prst="rect">
            <a:avLst/>
          </a:prstGeom>
          <a:noFill/>
          <a:ln>
            <a:noFill/>
          </a:ln>
        </p:spPr>
      </p:pic>
    </p:spTree>
    <p:extLst>
      <p:ext uri="{BB962C8B-B14F-4D97-AF65-F5344CB8AC3E}">
        <p14:creationId xmlns:p14="http://schemas.microsoft.com/office/powerpoint/2010/main" val="3754681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COLONIAL CONSTITUTIONS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All the colonial constitutions shared certain basic principles</a:t>
            </a:r>
          </a:p>
          <a:p>
            <a:r>
              <a:rPr lang="en-US" sz="2400" dirty="0" smtClean="0">
                <a:solidFill>
                  <a:schemeClr val="tx1"/>
                </a:solidFill>
              </a:rPr>
              <a:t>A statement of fundamental rights</a:t>
            </a:r>
          </a:p>
          <a:p>
            <a:r>
              <a:rPr lang="en-US" sz="2400" dirty="0" smtClean="0">
                <a:solidFill>
                  <a:schemeClr val="tx1"/>
                </a:solidFill>
              </a:rPr>
              <a:t>Belief in the rule of law</a:t>
            </a:r>
          </a:p>
          <a:p>
            <a:r>
              <a:rPr lang="en-US" sz="2400" dirty="0" smtClean="0">
                <a:solidFill>
                  <a:schemeClr val="tx1"/>
                </a:solidFill>
              </a:rPr>
              <a:t>Representative government and the right to vote</a:t>
            </a:r>
          </a:p>
          <a:p>
            <a:r>
              <a:rPr lang="en-US" sz="2400" dirty="0" smtClean="0">
                <a:solidFill>
                  <a:schemeClr val="tx1"/>
                </a:solidFill>
              </a:rPr>
              <a:t>Separation of powers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35</a:t>
            </a:fld>
            <a:endParaRPr lang="en-US"/>
          </a:p>
        </p:txBody>
      </p:sp>
      <p:pic>
        <p:nvPicPr>
          <p:cNvPr id="5" name="Picture 4" descr="Image result for images of the colonial constitution of South Carolina"/>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46294"/>
            <a:ext cx="2971800" cy="2211705"/>
          </a:xfrm>
          <a:prstGeom prst="rect">
            <a:avLst/>
          </a:prstGeom>
          <a:noFill/>
          <a:ln>
            <a:noFill/>
          </a:ln>
        </p:spPr>
      </p:pic>
    </p:spTree>
    <p:extLst>
      <p:ext uri="{BB962C8B-B14F-4D97-AF65-F5344CB8AC3E}">
        <p14:creationId xmlns:p14="http://schemas.microsoft.com/office/powerpoint/2010/main" val="3730671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AND THE GOVERNMENTS…</a:t>
            </a:r>
            <a:endParaRPr lang="en-US" sz="2400"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Colonial governments typically consisted of</a:t>
            </a:r>
          </a:p>
          <a:p>
            <a:r>
              <a:rPr lang="en-US" sz="2400" dirty="0" smtClean="0">
                <a:solidFill>
                  <a:schemeClr val="tx1"/>
                </a:solidFill>
              </a:rPr>
              <a:t>A governor who was the proprietor or someone else appointed by the Crown</a:t>
            </a:r>
          </a:p>
          <a:p>
            <a:r>
              <a:rPr lang="en-US" sz="2400" dirty="0" smtClean="0">
                <a:solidFill>
                  <a:schemeClr val="tx1"/>
                </a:solidFill>
              </a:rPr>
              <a:t>A council of landholders advising the governor and sometimes serving as a court</a:t>
            </a:r>
          </a:p>
          <a:p>
            <a:r>
              <a:rPr lang="en-US" sz="2400" dirty="0" smtClean="0">
                <a:solidFill>
                  <a:schemeClr val="tx1"/>
                </a:solidFill>
              </a:rPr>
              <a:t>An assembly elected by the people with a say in matters of taxation</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36</a:t>
            </a:fld>
            <a:endParaRPr lang="en-US"/>
          </a:p>
        </p:txBody>
      </p:sp>
      <p:pic>
        <p:nvPicPr>
          <p:cNvPr id="5" name="Picture 4" descr="File:US-Colonial (SC-155)-South Carolina-8 Feb 1779 OBV.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913334"/>
            <a:ext cx="2971800" cy="1924050"/>
          </a:xfrm>
          <a:prstGeom prst="rect">
            <a:avLst/>
          </a:prstGeom>
          <a:noFill/>
          <a:ln>
            <a:noFill/>
          </a:ln>
        </p:spPr>
      </p:pic>
    </p:spTree>
    <p:extLst>
      <p:ext uri="{BB962C8B-B14F-4D97-AF65-F5344CB8AC3E}">
        <p14:creationId xmlns:p14="http://schemas.microsoft.com/office/powerpoint/2010/main" val="2258606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UNIQUE AMERICAN EXPERIENCE</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Settlement in the colonies offered opportunities that were unique due to</a:t>
            </a:r>
          </a:p>
          <a:p>
            <a:r>
              <a:rPr lang="en-US" sz="2400" dirty="0" smtClean="0">
                <a:solidFill>
                  <a:schemeClr val="tx1"/>
                </a:solidFill>
              </a:rPr>
              <a:t>The availability of cheap and plentiful land</a:t>
            </a:r>
          </a:p>
          <a:p>
            <a:r>
              <a:rPr lang="en-US" sz="2400" dirty="0" smtClean="0">
                <a:solidFill>
                  <a:schemeClr val="tx1"/>
                </a:solidFill>
              </a:rPr>
              <a:t>A scarcity of labor that allowed skilled workers to achieve, in many instances, moderate prosperity</a:t>
            </a:r>
          </a:p>
          <a:p>
            <a:r>
              <a:rPr lang="en-US" sz="2400" dirty="0" smtClean="0">
                <a:solidFill>
                  <a:schemeClr val="tx1"/>
                </a:solidFill>
              </a:rPr>
              <a:t>Many indentured servants having the prospect of completing the period of servitude; earning wages; and buying lands</a:t>
            </a:r>
          </a:p>
          <a:p>
            <a:r>
              <a:rPr lang="en-US" sz="2400" dirty="0" smtClean="0">
                <a:solidFill>
                  <a:schemeClr val="tx1"/>
                </a:solidFill>
              </a:rPr>
              <a:t>English law prohibiting the sale or distribution of property beyond male family members did not follow the settlers to America</a:t>
            </a:r>
          </a:p>
          <a:p>
            <a:r>
              <a:rPr lang="en-US" sz="2400" dirty="0" smtClean="0">
                <a:solidFill>
                  <a:schemeClr val="tx1"/>
                </a:solidFill>
              </a:rPr>
              <a:t>The English class system </a:t>
            </a:r>
            <a:r>
              <a:rPr lang="en-US" sz="2400" dirty="0" smtClean="0"/>
              <a:t>being</a:t>
            </a:r>
            <a:r>
              <a:rPr lang="en-US" sz="2400" dirty="0" smtClean="0">
                <a:solidFill>
                  <a:schemeClr val="tx1"/>
                </a:solidFill>
              </a:rPr>
              <a:t> harder to maintain</a:t>
            </a:r>
          </a:p>
          <a:p>
            <a:r>
              <a:rPr lang="en-US" sz="2400" dirty="0" smtClean="0">
                <a:solidFill>
                  <a:schemeClr val="tx1"/>
                </a:solidFill>
              </a:rPr>
              <a:t>The chance to improve one’s life becoming  fundamental</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37</a:t>
            </a:fld>
            <a:endParaRPr lang="en-US"/>
          </a:p>
        </p:txBody>
      </p:sp>
    </p:spTree>
    <p:extLst>
      <p:ext uri="{BB962C8B-B14F-4D97-AF65-F5344CB8AC3E}">
        <p14:creationId xmlns:p14="http://schemas.microsoft.com/office/powerpoint/2010/main" val="1155339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 </a:t>
            </a:r>
            <a:r>
              <a:rPr lang="en-US" sz="2400" b="1" dirty="0" smtClean="0">
                <a:solidFill>
                  <a:schemeClr val="tx1"/>
                </a:solidFill>
              </a:rPr>
              <a:t>THESE OPPORTUNITIES DID NOT EXTEND TO EVERYONE</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Some were not protected by the “</a:t>
            </a:r>
            <a:r>
              <a:rPr lang="en-US" sz="2400" i="1" dirty="0" smtClean="0">
                <a:solidFill>
                  <a:schemeClr val="tx1"/>
                </a:solidFill>
              </a:rPr>
              <a:t>guaranteed”</a:t>
            </a:r>
            <a:r>
              <a:rPr lang="en-US" sz="2400" dirty="0" smtClean="0">
                <a:solidFill>
                  <a:schemeClr val="tx1"/>
                </a:solidFill>
              </a:rPr>
              <a:t> rights about which the colonists spoke because</a:t>
            </a:r>
          </a:p>
          <a:p>
            <a:r>
              <a:rPr lang="en-US" sz="2400" dirty="0" smtClean="0">
                <a:solidFill>
                  <a:schemeClr val="tx1"/>
                </a:solidFill>
              </a:rPr>
              <a:t>Suffrage was limited, at times to Protestant males or those practicing a particular faith</a:t>
            </a:r>
          </a:p>
          <a:p>
            <a:r>
              <a:rPr lang="en-US" sz="2400" dirty="0" smtClean="0">
                <a:solidFill>
                  <a:schemeClr val="tx1"/>
                </a:solidFill>
              </a:rPr>
              <a:t>Colonial laws often limited the rights of women to own property and conduct legal affairs</a:t>
            </a:r>
          </a:p>
          <a:p>
            <a:r>
              <a:rPr lang="en-US" sz="2400" dirty="0" smtClean="0">
                <a:solidFill>
                  <a:schemeClr val="tx1"/>
                </a:solidFill>
              </a:rPr>
              <a:t>A significant portion of the immigrant population coming to the colonies came as indentured servants</a:t>
            </a:r>
          </a:p>
          <a:p>
            <a:r>
              <a:rPr lang="en-US" sz="2400" dirty="0" smtClean="0">
                <a:solidFill>
                  <a:schemeClr val="tx1"/>
                </a:solidFill>
              </a:rPr>
              <a:t>Indians were treated as foreigners</a:t>
            </a:r>
          </a:p>
          <a:p>
            <a:r>
              <a:rPr lang="en-US" sz="2400" dirty="0" smtClean="0">
                <a:solidFill>
                  <a:schemeClr val="tx1"/>
                </a:solidFill>
              </a:rPr>
              <a:t>African-American slaves were regarded as property and denied human rights </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38</a:t>
            </a:fld>
            <a:endParaRPr lang="en-US"/>
          </a:p>
        </p:txBody>
      </p:sp>
    </p:spTree>
    <p:extLst>
      <p:ext uri="{BB962C8B-B14F-4D97-AF65-F5344CB8AC3E}">
        <p14:creationId xmlns:p14="http://schemas.microsoft.com/office/powerpoint/2010/main" val="1791356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HOW DID COLONIAL GOVERNMENTS </a:t>
            </a:r>
            <a:br>
              <a:rPr lang="en-US" sz="2400" b="1" dirty="0" smtClean="0">
                <a:solidFill>
                  <a:schemeClr val="tx1"/>
                </a:solidFill>
              </a:rPr>
            </a:br>
            <a:r>
              <a:rPr lang="en-US" sz="2400" b="1" dirty="0" smtClean="0">
                <a:solidFill>
                  <a:schemeClr val="tx1"/>
                </a:solidFill>
              </a:rPr>
              <a:t>COMPARE TO BRITAIN?</a:t>
            </a:r>
            <a:endParaRPr lang="en-US" sz="2400" b="1" dirty="0">
              <a:solidFill>
                <a:schemeClr val="tx1"/>
              </a:solidFill>
            </a:endParaRPr>
          </a:p>
        </p:txBody>
      </p:sp>
      <p:sp>
        <p:nvSpPr>
          <p:cNvPr id="3" name="Content Placeholder 2"/>
          <p:cNvSpPr>
            <a:spLocks noGrp="1"/>
          </p:cNvSpPr>
          <p:nvPr>
            <p:ph idx="1"/>
          </p:nvPr>
        </p:nvSpPr>
        <p:spPr/>
        <p:txBody>
          <a:bodyPr/>
          <a:lstStyle/>
          <a:p>
            <a:r>
              <a:rPr lang="en-US" sz="2400" dirty="0" smtClean="0">
                <a:solidFill>
                  <a:schemeClr val="tx1"/>
                </a:solidFill>
              </a:rPr>
              <a:t>American colonists believed the security of life and liberty depended on the security of property</a:t>
            </a:r>
          </a:p>
          <a:p>
            <a:r>
              <a:rPr lang="en-US" sz="2400" dirty="0" smtClean="0">
                <a:solidFill>
                  <a:schemeClr val="tx1"/>
                </a:solidFill>
              </a:rPr>
              <a:t>Colonists so valued the protection of property and its ownership that suffrage was often limited to those who possessed land</a:t>
            </a:r>
          </a:p>
          <a:p>
            <a:r>
              <a:rPr lang="en-US" sz="2400" dirty="0" smtClean="0">
                <a:solidFill>
                  <a:schemeClr val="tx1"/>
                </a:solidFill>
              </a:rPr>
              <a:t>Land was relatively easy to obtain and thus the body of eligible voters was larger than in England, making the colonial legislatures more broadly representative</a:t>
            </a:r>
          </a:p>
          <a:p>
            <a:r>
              <a:rPr lang="en-US" sz="2400" dirty="0" smtClean="0">
                <a:solidFill>
                  <a:schemeClr val="tx1"/>
                </a:solidFill>
              </a:rPr>
              <a:t>Colonial elections usually featured a choice of candidates and they ran for shorter terms</a:t>
            </a:r>
          </a:p>
          <a:p>
            <a:r>
              <a:rPr lang="en-US" sz="2400" dirty="0" smtClean="0">
                <a:solidFill>
                  <a:schemeClr val="tx1"/>
                </a:solidFill>
              </a:rPr>
              <a:t>Colonial legislators were required to live in the districts they represented, thus knowing the issues and lives of their constituents</a:t>
            </a:r>
          </a:p>
          <a:p>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39</a:t>
            </a:fld>
            <a:endParaRPr lang="en-US"/>
          </a:p>
        </p:txBody>
      </p:sp>
    </p:spTree>
    <p:extLst>
      <p:ext uri="{BB962C8B-B14F-4D97-AF65-F5344CB8AC3E}">
        <p14:creationId xmlns:p14="http://schemas.microsoft.com/office/powerpoint/2010/main" val="427196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AND AS TO THE COLONISTS?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The settlers were not all the same</a:t>
            </a:r>
          </a:p>
          <a:p>
            <a:r>
              <a:rPr lang="en-US" sz="2400" dirty="0" smtClean="0">
                <a:solidFill>
                  <a:schemeClr val="tx1"/>
                </a:solidFill>
              </a:rPr>
              <a:t>Some settlers came to the new land for religious reasons</a:t>
            </a:r>
          </a:p>
          <a:p>
            <a:r>
              <a:rPr lang="en-US" sz="2400" dirty="0" smtClean="0">
                <a:solidFill>
                  <a:schemeClr val="tx1"/>
                </a:solidFill>
              </a:rPr>
              <a:t>Others came for economic reasons</a:t>
            </a:r>
          </a:p>
          <a:p>
            <a:r>
              <a:rPr lang="en-US" sz="2400" dirty="0" smtClean="0">
                <a:solidFill>
                  <a:schemeClr val="tx1"/>
                </a:solidFill>
              </a:rPr>
              <a:t>Language differences existed in many areas, with German, French and Dutch joining English among the tongues spoken by settlers</a:t>
            </a:r>
          </a:p>
          <a:p>
            <a:r>
              <a:rPr lang="en-US" sz="2400" dirty="0" smtClean="0">
                <a:solidFill>
                  <a:schemeClr val="tx1"/>
                </a:solidFill>
              </a:rPr>
              <a:t>Most colonies had established or official government religions</a:t>
            </a:r>
          </a:p>
          <a:p>
            <a:r>
              <a:rPr lang="en-US" sz="2400" dirty="0" smtClean="0">
                <a:solidFill>
                  <a:schemeClr val="tx1"/>
                </a:solidFill>
              </a:rPr>
              <a:t>All the colonies practiced slavery</a:t>
            </a:r>
          </a:p>
          <a:p>
            <a:endParaRPr lang="en-US" sz="2400" dirty="0" smtClean="0">
              <a:solidFill>
                <a:schemeClr val="tx1"/>
              </a:solidFill>
            </a:endParaRPr>
          </a:p>
          <a:p>
            <a:endParaRPr lang="en-US" sz="2400" dirty="0" smtClean="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4</a:t>
            </a:fld>
            <a:endParaRPr lang="en-US"/>
          </a:p>
        </p:txBody>
      </p:sp>
      <p:pic>
        <p:nvPicPr>
          <p:cNvPr id="5" name="Picture 4" descr="Image result for images of colonial days"/>
          <p:cNvPicPr/>
          <p:nvPr/>
        </p:nvPicPr>
        <p:blipFill>
          <a:blip r:embed="rId2">
            <a:extLst>
              <a:ext uri="{28A0092B-C50C-407E-A947-70E740481C1C}">
                <a14:useLocalDpi xmlns:a14="http://schemas.microsoft.com/office/drawing/2010/main" val="0"/>
              </a:ext>
            </a:extLst>
          </a:blip>
          <a:srcRect/>
          <a:stretch>
            <a:fillRect/>
          </a:stretch>
        </p:blipFill>
        <p:spPr bwMode="auto">
          <a:xfrm>
            <a:off x="7294388" y="5339219"/>
            <a:ext cx="1862138" cy="1504950"/>
          </a:xfrm>
          <a:prstGeom prst="rect">
            <a:avLst/>
          </a:prstGeom>
          <a:noFill/>
          <a:ln>
            <a:noFill/>
          </a:ln>
        </p:spPr>
      </p:pic>
    </p:spTree>
    <p:extLst>
      <p:ext uri="{BB962C8B-B14F-4D97-AF65-F5344CB8AC3E}">
        <p14:creationId xmlns:p14="http://schemas.microsoft.com/office/powerpoint/2010/main" val="885748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BREAKUP</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Initially, Britain did not interfere in the lives of the colonists, but beginning in 1763, the British government was under heavy pressure to raise money because of</a:t>
            </a:r>
          </a:p>
          <a:p>
            <a:r>
              <a:rPr lang="en-US" sz="2400" dirty="0" smtClean="0">
                <a:solidFill>
                  <a:schemeClr val="tx1"/>
                </a:solidFill>
              </a:rPr>
              <a:t>Debts incurred as a result of the Seven Years’ War</a:t>
            </a:r>
          </a:p>
          <a:p>
            <a:r>
              <a:rPr lang="en-US" sz="2400" dirty="0" smtClean="0">
                <a:solidFill>
                  <a:schemeClr val="tx1"/>
                </a:solidFill>
              </a:rPr>
              <a:t>Pressure to reduce taxes at home</a:t>
            </a:r>
          </a:p>
          <a:p>
            <a:r>
              <a:rPr lang="en-US" sz="2400" dirty="0" smtClean="0">
                <a:solidFill>
                  <a:schemeClr val="tx1"/>
                </a:solidFill>
              </a:rPr>
              <a:t>A belief the colonists should pay more taxes because the war was fought, in part, to protect the colonies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40</a:t>
            </a:fld>
            <a:endParaRPr lang="en-US"/>
          </a:p>
        </p:txBody>
      </p:sp>
      <p:pic>
        <p:nvPicPr>
          <p:cNvPr id="5" name="Picture 4" descr="Image result for images of the french and indian wa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222" y="5532754"/>
            <a:ext cx="1541224" cy="1325245"/>
          </a:xfrm>
          <a:prstGeom prst="rect">
            <a:avLst/>
          </a:prstGeom>
          <a:noFill/>
          <a:ln>
            <a:noFill/>
          </a:ln>
        </p:spPr>
      </p:pic>
    </p:spTree>
    <p:extLst>
      <p:ext uri="{BB962C8B-B14F-4D97-AF65-F5344CB8AC3E}">
        <p14:creationId xmlns:p14="http://schemas.microsoft.com/office/powerpoint/2010/main" val="4095668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46238"/>
          </a:xfrm>
        </p:spPr>
        <p:txBody>
          <a:bodyPr/>
          <a:lstStyle/>
          <a:p>
            <a:r>
              <a:rPr lang="en-US" sz="2400" b="1" dirty="0" smtClean="0">
                <a:solidFill>
                  <a:schemeClr val="tx1"/>
                </a:solidFill>
              </a:rPr>
              <a:t>THE ACTS THAT STARTED IT ALL..</a:t>
            </a:r>
            <a:endParaRPr lang="en-US" sz="2400" b="1" dirty="0">
              <a:solidFill>
                <a:schemeClr val="tx1"/>
              </a:solidFill>
            </a:endParaRPr>
          </a:p>
        </p:txBody>
      </p:sp>
      <p:sp>
        <p:nvSpPr>
          <p:cNvPr id="3" name="Content Placeholder 2"/>
          <p:cNvSpPr>
            <a:spLocks noGrp="1"/>
          </p:cNvSpPr>
          <p:nvPr>
            <p:ph idx="1"/>
          </p:nvPr>
        </p:nvSpPr>
        <p:spPr>
          <a:xfrm>
            <a:off x="457200" y="990600"/>
            <a:ext cx="8229600" cy="5135563"/>
          </a:xfrm>
        </p:spPr>
        <p:txBody>
          <a:bodyPr/>
          <a:lstStyle/>
          <a:p>
            <a:pPr>
              <a:buNone/>
            </a:pPr>
            <a:r>
              <a:rPr lang="en-US" dirty="0" smtClean="0"/>
              <a:t>	</a:t>
            </a:r>
            <a:r>
              <a:rPr lang="en-US" sz="2400" dirty="0" smtClean="0">
                <a:solidFill>
                  <a:schemeClr val="tx1"/>
                </a:solidFill>
              </a:rPr>
              <a:t>In an effort to increase control over the colonies, Parliament passed the</a:t>
            </a:r>
          </a:p>
          <a:p>
            <a:r>
              <a:rPr lang="en-US" sz="2400" dirty="0" smtClean="0">
                <a:solidFill>
                  <a:schemeClr val="tx1"/>
                </a:solidFill>
              </a:rPr>
              <a:t>Proclamation Act of 1763, forbidding settlement on Indian land west of the Appalachians (ostensibly to reduce the costs of defense)</a:t>
            </a:r>
          </a:p>
          <a:p>
            <a:r>
              <a:rPr lang="en-US" sz="2400" dirty="0" smtClean="0">
                <a:solidFill>
                  <a:schemeClr val="tx1"/>
                </a:solidFill>
              </a:rPr>
              <a:t>Stamp Act (1765), imposing duties needed for stamps for official documents</a:t>
            </a:r>
          </a:p>
          <a:p>
            <a:r>
              <a:rPr lang="en-US" sz="2400" dirty="0" smtClean="0">
                <a:solidFill>
                  <a:schemeClr val="tx1"/>
                </a:solidFill>
              </a:rPr>
              <a:t>Quartering Act (1765) which, in 1774, was changed to require the colonists to shelter troops in their homes</a:t>
            </a:r>
          </a:p>
          <a:p>
            <a:endParaRPr lang="en-US" sz="2400" dirty="0" smtClean="0">
              <a:solidFill>
                <a:schemeClr val="tx1"/>
              </a:solidFill>
            </a:endParaRPr>
          </a:p>
          <a:p>
            <a:pPr>
              <a:buNone/>
            </a:pPr>
            <a:r>
              <a:rPr lang="en-US" sz="2400" dirty="0" smtClean="0">
                <a:solidFill>
                  <a:schemeClr val="tx1"/>
                </a:solidFill>
              </a:rPr>
              <a:t>Colonial resistance to these changes centered around</a:t>
            </a:r>
          </a:p>
          <a:p>
            <a:r>
              <a:rPr lang="en-US" sz="2400" dirty="0" smtClean="0">
                <a:solidFill>
                  <a:schemeClr val="tx1"/>
                </a:solidFill>
              </a:rPr>
              <a:t>Loss of money due to new trade restrictions</a:t>
            </a:r>
          </a:p>
          <a:p>
            <a:r>
              <a:rPr lang="en-US" sz="2400" dirty="0" smtClean="0">
                <a:solidFill>
                  <a:schemeClr val="tx1"/>
                </a:solidFill>
              </a:rPr>
              <a:t>The conflict with the colonists understanding of representative government</a:t>
            </a:r>
          </a:p>
          <a:p>
            <a:pPr>
              <a:buNone/>
            </a:pPr>
            <a:endParaRPr lang="en-US" dirty="0"/>
          </a:p>
        </p:txBody>
      </p:sp>
      <p:sp>
        <p:nvSpPr>
          <p:cNvPr id="6" name="Slide Number Placeholder 5"/>
          <p:cNvSpPr>
            <a:spLocks noGrp="1"/>
          </p:cNvSpPr>
          <p:nvPr>
            <p:ph type="sldNum" sz="quarter" idx="12"/>
          </p:nvPr>
        </p:nvSpPr>
        <p:spPr/>
        <p:txBody>
          <a:bodyPr/>
          <a:lstStyle/>
          <a:p>
            <a:fld id="{D1DE617C-7738-421D-B142-C7AF94DC689D}" type="slidenum">
              <a:rPr lang="en-US" smtClean="0"/>
              <a:pPr/>
              <a:t>41</a:t>
            </a:fld>
            <a:endParaRPr lang="en-US"/>
          </a:p>
        </p:txBody>
      </p:sp>
    </p:spTree>
    <p:extLst>
      <p:ext uri="{BB962C8B-B14F-4D97-AF65-F5344CB8AC3E}">
        <p14:creationId xmlns:p14="http://schemas.microsoft.com/office/powerpoint/2010/main" val="2962524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SONS OF LIBERTY</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t>
            </a:r>
          </a:p>
          <a:p>
            <a:pPr>
              <a:buNone/>
            </a:pPr>
            <a:r>
              <a:rPr lang="en-US" sz="2400" dirty="0" smtClean="0">
                <a:solidFill>
                  <a:schemeClr val="tx1"/>
                </a:solidFill>
              </a:rPr>
              <a:t>	The Sons of Liberty originated in August 1765 in port cities of Boston and New York and throughout Connecticut with groups that were</a:t>
            </a:r>
          </a:p>
          <a:p>
            <a:r>
              <a:rPr lang="en-US" sz="2400" dirty="0" smtClean="0">
                <a:solidFill>
                  <a:schemeClr val="tx1"/>
                </a:solidFill>
              </a:rPr>
              <a:t>Primarily nonviolent</a:t>
            </a:r>
          </a:p>
          <a:p>
            <a:r>
              <a:rPr lang="en-US" sz="2400" dirty="0" smtClean="0">
                <a:solidFill>
                  <a:schemeClr val="tx1"/>
                </a:solidFill>
              </a:rPr>
              <a:t>A source of popular resistance to the Stamp Act</a:t>
            </a:r>
          </a:p>
          <a:p>
            <a:r>
              <a:rPr lang="en-US" sz="2400" dirty="0" smtClean="0"/>
              <a:t>Sources of</a:t>
            </a:r>
            <a:r>
              <a:rPr lang="en-US" sz="2400" dirty="0" smtClean="0">
                <a:solidFill>
                  <a:schemeClr val="tx1"/>
                </a:solidFill>
              </a:rPr>
              <a:t> political agitation to precipitate crowd action</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42</a:t>
            </a:fld>
            <a:endParaRPr lang="en-US"/>
          </a:p>
        </p:txBody>
      </p:sp>
      <p:pic>
        <p:nvPicPr>
          <p:cNvPr id="7" name="Content Placeholder 6" descr="https://upload.wikimedia.org/wikipedia/commons/thumb/b/b9/Sons_of_Liberty_Broadside%2C_1765.jpg/1024px-Sons_of_Liberty_Broadside%2C_1765.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981575"/>
            <a:ext cx="2590800" cy="1876425"/>
          </a:xfrm>
          <a:prstGeom prst="rect">
            <a:avLst/>
          </a:prstGeom>
          <a:noFill/>
          <a:ln w="9525">
            <a:noFill/>
            <a:miter lim="800000"/>
            <a:headEnd/>
            <a:tailEnd/>
          </a:ln>
          <a:effectLst/>
        </p:spPr>
      </p:pic>
    </p:spTree>
    <p:extLst>
      <p:ext uri="{BB962C8B-B14F-4D97-AF65-F5344CB8AC3E}">
        <p14:creationId xmlns:p14="http://schemas.microsoft.com/office/powerpoint/2010/main" val="3972862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STAMP ACT CONGRESS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On October 7, 1765, twenty-seven delegates from nine British colonies met at Federal Hall in New York City and ultimately</a:t>
            </a:r>
          </a:p>
          <a:p>
            <a:r>
              <a:rPr lang="en-US" sz="2400" dirty="0" smtClean="0">
                <a:solidFill>
                  <a:schemeClr val="tx1"/>
                </a:solidFill>
              </a:rPr>
              <a:t>Issued a Declaration of Rights and Grievances</a:t>
            </a:r>
          </a:p>
          <a:p>
            <a:r>
              <a:rPr lang="en-US" sz="2400" dirty="0" smtClean="0">
                <a:solidFill>
                  <a:schemeClr val="tx1"/>
                </a:solidFill>
              </a:rPr>
              <a:t>Highlighted the Stamp Act and use of vice admiralty courts as a source of particular irritation</a:t>
            </a:r>
          </a:p>
          <a:p>
            <a:r>
              <a:rPr lang="en-US" sz="2400" dirty="0" smtClean="0">
                <a:solidFill>
                  <a:schemeClr val="tx1"/>
                </a:solidFill>
              </a:rPr>
              <a:t>Ended with a statement of loyalty to the king </a:t>
            </a:r>
          </a:p>
          <a:p>
            <a:endParaRPr lang="en-US" sz="2400" dirty="0"/>
          </a:p>
          <a:p>
            <a:pPr marL="0" indent="0">
              <a:buNone/>
            </a:pPr>
            <a:r>
              <a:rPr lang="en-US" sz="2400" dirty="0" smtClean="0">
                <a:solidFill>
                  <a:schemeClr val="tx1"/>
                </a:solidFill>
              </a:rPr>
              <a:t>Notable was the absence of  representation from Virginia as well as North Carolina, New Hampshire and Georgia.</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43</a:t>
            </a:fld>
            <a:endParaRPr lang="en-US"/>
          </a:p>
        </p:txBody>
      </p:sp>
      <p:pic>
        <p:nvPicPr>
          <p:cNvPr id="5" name="Picture 4" descr="Image result for stamp act congr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6629" y="5826690"/>
            <a:ext cx="1385888" cy="1066800"/>
          </a:xfrm>
          <a:prstGeom prst="rect">
            <a:avLst/>
          </a:prstGeom>
          <a:noFill/>
          <a:ln>
            <a:noFill/>
          </a:ln>
        </p:spPr>
      </p:pic>
    </p:spTree>
    <p:extLst>
      <p:ext uri="{BB962C8B-B14F-4D97-AF65-F5344CB8AC3E}">
        <p14:creationId xmlns:p14="http://schemas.microsoft.com/office/powerpoint/2010/main" val="492376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 </a:t>
            </a:r>
            <a:r>
              <a:rPr lang="en-US" sz="2400" b="1" dirty="0" smtClean="0">
                <a:solidFill>
                  <a:schemeClr val="tx1"/>
                </a:solidFill>
              </a:rPr>
              <a:t>THE BRITISH RESPONSE?</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t>
            </a:r>
          </a:p>
          <a:p>
            <a:pPr>
              <a:buNone/>
            </a:pPr>
            <a:r>
              <a:rPr lang="en-US" sz="2400" dirty="0">
                <a:solidFill>
                  <a:schemeClr val="tx1"/>
                </a:solidFill>
              </a:rPr>
              <a:t>	</a:t>
            </a:r>
            <a:r>
              <a:rPr lang="en-US" sz="2400" dirty="0" smtClean="0">
                <a:solidFill>
                  <a:schemeClr val="tx1"/>
                </a:solidFill>
              </a:rPr>
              <a:t>Subsequently Parliament repealed the Stamp Act, but passed the Declaratory Act  (1766) asserting that Parliament could make laws binding the colonies “</a:t>
            </a:r>
            <a:r>
              <a:rPr lang="en-US" sz="2400" i="1" dirty="0" smtClean="0">
                <a:solidFill>
                  <a:schemeClr val="tx1"/>
                </a:solidFill>
              </a:rPr>
              <a:t>in all cases.”</a:t>
            </a:r>
            <a:endParaRPr lang="en-US" sz="2400" i="1"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44</a:t>
            </a:fld>
            <a:endParaRPr lang="en-US"/>
          </a:p>
        </p:txBody>
      </p:sp>
      <p:pic>
        <p:nvPicPr>
          <p:cNvPr id="5" name="Picture 4" descr="Parliament in the 1700's"/>
          <p:cNvPicPr/>
          <p:nvPr/>
        </p:nvPicPr>
        <p:blipFill>
          <a:blip r:embed="rId2">
            <a:extLst>
              <a:ext uri="{28A0092B-C50C-407E-A947-70E740481C1C}">
                <a14:useLocalDpi xmlns:a14="http://schemas.microsoft.com/office/drawing/2010/main" val="0"/>
              </a:ext>
            </a:extLst>
          </a:blip>
          <a:srcRect/>
          <a:stretch>
            <a:fillRect/>
          </a:stretch>
        </p:blipFill>
        <p:spPr bwMode="auto">
          <a:xfrm>
            <a:off x="5238750" y="4122694"/>
            <a:ext cx="3905250" cy="2733675"/>
          </a:xfrm>
          <a:prstGeom prst="rect">
            <a:avLst/>
          </a:prstGeom>
          <a:noFill/>
          <a:ln>
            <a:noFill/>
          </a:ln>
        </p:spPr>
      </p:pic>
    </p:spTree>
    <p:extLst>
      <p:ext uri="{BB962C8B-B14F-4D97-AF65-F5344CB8AC3E}">
        <p14:creationId xmlns:p14="http://schemas.microsoft.com/office/powerpoint/2010/main" val="118280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DAUGHTERS OF LIBERTY</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Women, in various parts of the colonies responded to the Stamp and Townshend Acts:</a:t>
            </a:r>
          </a:p>
          <a:p>
            <a:pPr>
              <a:buNone/>
            </a:pPr>
            <a:endParaRPr lang="en-US" sz="2400" i="1" dirty="0">
              <a:solidFill>
                <a:schemeClr val="tx1"/>
              </a:solidFill>
              <a:latin typeface="+mn-lt"/>
              <a:ea typeface="+mn-ea"/>
              <a:cs typeface="+mn-cs"/>
            </a:endParaRPr>
          </a:p>
          <a:p>
            <a:pPr>
              <a:buNone/>
            </a:pPr>
            <a:r>
              <a:rPr lang="en-US" sz="2400" i="1" dirty="0" smtClean="0">
                <a:solidFill>
                  <a:schemeClr val="tx1"/>
                </a:solidFill>
              </a:rPr>
              <a:t>	“On </a:t>
            </a:r>
            <a:r>
              <a:rPr lang="en-US" sz="2400" i="1" dirty="0" smtClean="0">
                <a:solidFill>
                  <a:schemeClr val="tx1"/>
                </a:solidFill>
                <a:latin typeface="+mn-lt"/>
                <a:ea typeface="+mn-ea"/>
                <a:cs typeface="+mn-cs"/>
              </a:rPr>
              <a:t>the </a:t>
            </a:r>
            <a:r>
              <a:rPr lang="en-US" sz="2400" i="1" dirty="0">
                <a:solidFill>
                  <a:schemeClr val="tx1"/>
                </a:solidFill>
                <a:latin typeface="+mn-lt"/>
                <a:ea typeface="+mn-ea"/>
                <a:cs typeface="+mn-cs"/>
              </a:rPr>
              <a:t>4th instant, eighteen daughters of liberty, young ladies of good reputation, assembled </a:t>
            </a:r>
            <a:r>
              <a:rPr lang="en-US" sz="2400" i="1" dirty="0" smtClean="0">
                <a:solidFill>
                  <a:schemeClr val="tx1"/>
                </a:solidFill>
                <a:latin typeface="+mn-lt"/>
                <a:ea typeface="+mn-ea"/>
                <a:cs typeface="+mn-cs"/>
              </a:rPr>
              <a:t>… </a:t>
            </a:r>
            <a:r>
              <a:rPr lang="en-US" sz="2400" i="1" dirty="0">
                <a:solidFill>
                  <a:schemeClr val="tx1"/>
                </a:solidFill>
                <a:latin typeface="+mn-lt"/>
                <a:ea typeface="+mn-ea"/>
                <a:cs typeface="+mn-cs"/>
              </a:rPr>
              <a:t>in this </a:t>
            </a:r>
            <a:r>
              <a:rPr lang="en-US" sz="2400" i="1" dirty="0" smtClean="0">
                <a:solidFill>
                  <a:schemeClr val="tx1"/>
                </a:solidFill>
                <a:latin typeface="+mn-lt"/>
                <a:ea typeface="+mn-ea"/>
                <a:cs typeface="+mn-cs"/>
              </a:rPr>
              <a:t>town…. </a:t>
            </a:r>
            <a:r>
              <a:rPr lang="en-US" sz="2400" i="1" dirty="0">
                <a:solidFill>
                  <a:schemeClr val="tx1"/>
                </a:solidFill>
                <a:latin typeface="+mn-lt"/>
                <a:ea typeface="+mn-ea"/>
                <a:cs typeface="+mn-cs"/>
              </a:rPr>
              <a:t>There they exhibited a fine example of industry, by spinning from sunrise until dark, and displayed a spirit for saving their sinking country, rarely to be found among persons of more age and experience.”</a:t>
            </a:r>
            <a:endParaRPr lang="en-US" sz="2400" dirty="0" smtClean="0">
              <a:solidFill>
                <a:schemeClr val="tx1"/>
              </a:solidFill>
            </a:endParaRPr>
          </a:p>
          <a:p>
            <a:pPr>
              <a:buNone/>
            </a:pPr>
            <a:r>
              <a:rPr lang="en-US" sz="2400" dirty="0">
                <a:solidFill>
                  <a:schemeClr val="tx1"/>
                </a:solidFill>
              </a:rPr>
              <a:t>	</a:t>
            </a:r>
            <a:r>
              <a:rPr lang="en-US" sz="2400" dirty="0" smtClean="0">
                <a:solidFill>
                  <a:schemeClr val="tx1"/>
                </a:solidFill>
              </a:rPr>
              <a:t>						</a:t>
            </a:r>
            <a:r>
              <a:rPr lang="en-US" sz="2000" dirty="0" smtClean="0">
                <a:solidFill>
                  <a:schemeClr val="tx1"/>
                </a:solidFill>
              </a:rPr>
              <a:t>Boston Gazette                                         						April 7, 1776</a:t>
            </a:r>
          </a:p>
          <a:p>
            <a:pPr>
              <a:buNone/>
            </a:pPr>
            <a:r>
              <a:rPr lang="en-US" sz="2000" dirty="0">
                <a:solidFill>
                  <a:schemeClr val="tx1"/>
                </a:solidFill>
              </a:rPr>
              <a:t>	</a:t>
            </a:r>
            <a:r>
              <a:rPr lang="en-US" sz="2000" dirty="0" smtClean="0">
                <a:solidFill>
                  <a:schemeClr val="tx1"/>
                </a:solidFill>
              </a:rPr>
              <a:t>												</a:t>
            </a:r>
          </a:p>
          <a:p>
            <a:pPr>
              <a:buNone/>
            </a:pPr>
            <a:endParaRPr lang="en-US" sz="2400" dirty="0" smtClean="0">
              <a:solidFill>
                <a:schemeClr val="tx1"/>
              </a:solidFill>
            </a:endParaRPr>
          </a:p>
          <a:p>
            <a:pPr>
              <a:buNone/>
            </a:pP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45</a:t>
            </a:fld>
            <a:endParaRPr lang="en-US"/>
          </a:p>
        </p:txBody>
      </p:sp>
    </p:spTree>
    <p:extLst>
      <p:ext uri="{BB962C8B-B14F-4D97-AF65-F5344CB8AC3E}">
        <p14:creationId xmlns:p14="http://schemas.microsoft.com/office/powerpoint/2010/main" val="260465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sz="2400" dirty="0" smtClean="0">
                <a:solidFill>
                  <a:schemeClr val="tx1"/>
                </a:solidFill>
              </a:rPr>
              <a:t>	In various locales throughout the colonies, women, often calling themselves Daughters of Liberty, attempted to assist the resistance movement by</a:t>
            </a:r>
          </a:p>
          <a:p>
            <a:r>
              <a:rPr lang="en-US" sz="2400" dirty="0" smtClean="0">
                <a:solidFill>
                  <a:schemeClr val="tx1"/>
                </a:solidFill>
              </a:rPr>
              <a:t>Producing cloth to help the colonies become independent</a:t>
            </a:r>
          </a:p>
          <a:p>
            <a:r>
              <a:rPr lang="en-US" sz="2400" dirty="0" smtClean="0">
                <a:solidFill>
                  <a:schemeClr val="tx1"/>
                </a:solidFill>
              </a:rPr>
              <a:t>Boycotting products (such as tea) that would generate funds for the British</a:t>
            </a:r>
          </a:p>
          <a:p>
            <a:endParaRPr lang="en-US" sz="28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46</a:t>
            </a:fld>
            <a:endParaRPr lang="en-US"/>
          </a:p>
        </p:txBody>
      </p:sp>
      <p:pic>
        <p:nvPicPr>
          <p:cNvPr id="7" name="Picture 6" descr="A Patriotic Young Woman, illustration published in Our Country: A Household History for All Readers, circa 187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19450"/>
            <a:ext cx="3810000" cy="3638550"/>
          </a:xfrm>
          <a:prstGeom prst="rect">
            <a:avLst/>
          </a:prstGeom>
          <a:noFill/>
          <a:ln>
            <a:noFill/>
          </a:ln>
        </p:spPr>
      </p:pic>
    </p:spTree>
    <p:extLst>
      <p:ext uri="{BB962C8B-B14F-4D97-AF65-F5344CB8AC3E}">
        <p14:creationId xmlns:p14="http://schemas.microsoft.com/office/powerpoint/2010/main" val="3559630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sz="2400" b="1" dirty="0" smtClean="0"/>
              <a:t>TOWNSHEND ACTS</a:t>
            </a:r>
            <a:endParaRPr lang="en-US" sz="2400" b="1" dirty="0"/>
          </a:p>
        </p:txBody>
      </p:sp>
      <p:sp>
        <p:nvSpPr>
          <p:cNvPr id="3" name="Content Placeholder 2"/>
          <p:cNvSpPr>
            <a:spLocks noGrp="1"/>
          </p:cNvSpPr>
          <p:nvPr>
            <p:ph idx="1"/>
          </p:nvPr>
        </p:nvSpPr>
        <p:spPr>
          <a:xfrm>
            <a:off x="457200" y="1143000"/>
            <a:ext cx="8229600" cy="4525963"/>
          </a:xfrm>
        </p:spPr>
        <p:txBody>
          <a:bodyPr/>
          <a:lstStyle/>
          <a:p>
            <a:pPr marL="0" indent="0">
              <a:buNone/>
            </a:pPr>
            <a:r>
              <a:rPr lang="en-US" sz="2400" dirty="0" smtClean="0"/>
              <a:t>Between June 15 and July 2, 1767, Parliament passed a series of acts designed to assert authority over the colonies. They were named for the sponsor of the legislation, Charles Townshend.</a:t>
            </a:r>
          </a:p>
          <a:p>
            <a:r>
              <a:rPr lang="en-US" sz="2400" dirty="0" smtClean="0"/>
              <a:t>The Suspending Act prohibited the executive officers of and the New York assembly from conducting business until New York complied with the financial obligations of the Quartering Act for the expenses of British troops stationed there</a:t>
            </a:r>
          </a:p>
          <a:p>
            <a:r>
              <a:rPr lang="en-US" sz="2400" dirty="0" smtClean="0"/>
              <a:t>Townshend Duties were imposed and were designed to raise monies for the British treasury by placing duties on lead, glass, paper and paint</a:t>
            </a:r>
          </a:p>
          <a:p>
            <a:r>
              <a:rPr lang="en-US" sz="2400" dirty="0" smtClean="0"/>
              <a:t>Commercial duties on tea were lifted, allowing it to               be exported to the colonies free of all British taxes.</a:t>
            </a:r>
          </a:p>
          <a:p>
            <a:r>
              <a:rPr lang="en-US" sz="2400" dirty="0" smtClean="0"/>
              <a:t>Writs of assistance…</a:t>
            </a:r>
            <a:endParaRPr lang="en-US" sz="2400" dirty="0"/>
          </a:p>
          <a:p>
            <a:pPr marL="0" indent="0">
              <a:buNone/>
            </a:pPr>
            <a:r>
              <a:rPr lang="en-US" sz="2000" dirty="0"/>
              <a:t> </a:t>
            </a:r>
            <a:r>
              <a:rPr lang="en-US" sz="2000" dirty="0" smtClean="0"/>
              <a:t>                                                                            Charles Townshend</a:t>
            </a:r>
            <a:endParaRPr lang="en-US" sz="2000" dirty="0"/>
          </a:p>
        </p:txBody>
      </p:sp>
      <p:sp>
        <p:nvSpPr>
          <p:cNvPr id="6" name="Slide Number Placeholder 5"/>
          <p:cNvSpPr>
            <a:spLocks noGrp="1"/>
          </p:cNvSpPr>
          <p:nvPr>
            <p:ph type="sldNum" sz="quarter" idx="12"/>
          </p:nvPr>
        </p:nvSpPr>
        <p:spPr/>
        <p:txBody>
          <a:bodyPr/>
          <a:lstStyle/>
          <a:p>
            <a:fld id="{B53D1826-8FAD-4D78-B142-D83EB94A9116}" type="slidenum">
              <a:rPr lang="en-US" altLang="en-US" smtClean="0"/>
              <a:pPr/>
              <a:t>47</a:t>
            </a:fld>
            <a:endParaRPr lang="en-US" altLang="en-US"/>
          </a:p>
        </p:txBody>
      </p:sp>
      <p:pic>
        <p:nvPicPr>
          <p:cNvPr id="7" name="Picture 6" descr="Townshend, Charles"/>
          <p:cNvPicPr/>
          <p:nvPr/>
        </p:nvPicPr>
        <p:blipFill>
          <a:blip r:embed="rId2">
            <a:extLst>
              <a:ext uri="{28A0092B-C50C-407E-A947-70E740481C1C}">
                <a14:useLocalDpi xmlns:a14="http://schemas.microsoft.com/office/drawing/2010/main" val="0"/>
              </a:ext>
            </a:extLst>
          </a:blip>
          <a:srcRect/>
          <a:stretch>
            <a:fillRect/>
          </a:stretch>
        </p:blipFill>
        <p:spPr bwMode="auto">
          <a:xfrm>
            <a:off x="7458074" y="4724400"/>
            <a:ext cx="1743075" cy="2133600"/>
          </a:xfrm>
          <a:prstGeom prst="rect">
            <a:avLst/>
          </a:prstGeom>
          <a:noFill/>
          <a:ln>
            <a:noFill/>
          </a:ln>
        </p:spPr>
      </p:pic>
    </p:spTree>
    <p:extLst>
      <p:ext uri="{BB962C8B-B14F-4D97-AF65-F5344CB8AC3E}">
        <p14:creationId xmlns:p14="http://schemas.microsoft.com/office/powerpoint/2010/main" val="1227546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WRITS OF ASSISTANCE</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dirty="0" smtClean="0"/>
              <a:t>	</a:t>
            </a:r>
            <a:r>
              <a:rPr lang="en-US" sz="2400" dirty="0" smtClean="0">
                <a:solidFill>
                  <a:schemeClr val="tx1"/>
                </a:solidFill>
              </a:rPr>
              <a:t>As part of its assertion of authority (and continued effort to raise funds), Parliament created  </a:t>
            </a:r>
            <a:r>
              <a:rPr lang="en-US" sz="2400" i="1" dirty="0" smtClean="0">
                <a:solidFill>
                  <a:schemeClr val="tx1"/>
                </a:solidFill>
              </a:rPr>
              <a:t>writs of assistance </a:t>
            </a:r>
            <a:r>
              <a:rPr lang="en-US" sz="2400" dirty="0" smtClean="0">
                <a:solidFill>
                  <a:schemeClr val="tx1"/>
                </a:solidFill>
              </a:rPr>
              <a:t>which</a:t>
            </a:r>
          </a:p>
          <a:p>
            <a:r>
              <a:rPr lang="en-US" sz="2400" dirty="0" smtClean="0"/>
              <a:t>Created positions for  new searchers, spies, coast guard vessels and a Board of Customs Commissioners at Boston funded out of customs revenues.</a:t>
            </a:r>
            <a:endParaRPr lang="en-US" sz="2400" dirty="0" smtClean="0">
              <a:solidFill>
                <a:schemeClr val="tx1"/>
              </a:solidFill>
            </a:endParaRPr>
          </a:p>
          <a:p>
            <a:r>
              <a:rPr lang="en-US" sz="2400" dirty="0" smtClean="0">
                <a:solidFill>
                  <a:schemeClr val="tx1"/>
                </a:solidFill>
              </a:rPr>
              <a:t>Empowered revenue officials to search and seize colonial property</a:t>
            </a:r>
          </a:p>
          <a:p>
            <a:r>
              <a:rPr lang="en-US" sz="2400" dirty="0" smtClean="0">
                <a:solidFill>
                  <a:schemeClr val="tx1"/>
                </a:solidFill>
              </a:rPr>
              <a:t>Often led to colonists being charged with crimes and transported to Nova Scotia or England for trial</a:t>
            </a:r>
            <a:endParaRPr lang="en-US" dirty="0"/>
          </a:p>
        </p:txBody>
      </p:sp>
      <p:sp>
        <p:nvSpPr>
          <p:cNvPr id="6" name="Slide Number Placeholder 5"/>
          <p:cNvSpPr>
            <a:spLocks noGrp="1"/>
          </p:cNvSpPr>
          <p:nvPr>
            <p:ph type="sldNum" sz="quarter" idx="12"/>
          </p:nvPr>
        </p:nvSpPr>
        <p:spPr/>
        <p:txBody>
          <a:bodyPr/>
          <a:lstStyle/>
          <a:p>
            <a:fld id="{D1DE617C-7738-421D-B142-C7AF94DC689D}" type="slidenum">
              <a:rPr lang="en-US" smtClean="0"/>
              <a:pPr/>
              <a:t>48</a:t>
            </a:fld>
            <a:endParaRPr lang="en-US"/>
          </a:p>
        </p:txBody>
      </p:sp>
      <p:pic>
        <p:nvPicPr>
          <p:cNvPr id="5" name="Picture 4" descr="Image result for images for writs of assistance under the Townshend ACt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372100"/>
            <a:ext cx="3048000" cy="1485900"/>
          </a:xfrm>
          <a:prstGeom prst="rect">
            <a:avLst/>
          </a:prstGeom>
          <a:noFill/>
          <a:ln>
            <a:noFill/>
          </a:ln>
        </p:spPr>
      </p:pic>
    </p:spTree>
    <p:extLst>
      <p:ext uri="{BB962C8B-B14F-4D97-AF65-F5344CB8AC3E}">
        <p14:creationId xmlns:p14="http://schemas.microsoft.com/office/powerpoint/2010/main" val="814890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HOSTILITIES BEGIN…</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To maintain order and facilitate tax collection, the British sent troops to the colonies and,</a:t>
            </a:r>
          </a:p>
          <a:p>
            <a:r>
              <a:rPr lang="en-US" sz="2400" dirty="0" smtClean="0">
                <a:solidFill>
                  <a:schemeClr val="tx1"/>
                </a:solidFill>
              </a:rPr>
              <a:t>In 1770, conflict between British troops and colonists results in what became known as the Boston Massacre (in which five colonists were killed)</a:t>
            </a:r>
          </a:p>
          <a:p>
            <a:r>
              <a:rPr lang="en-US" sz="2400" dirty="0" smtClean="0">
                <a:solidFill>
                  <a:schemeClr val="tx1"/>
                </a:solidFill>
              </a:rPr>
              <a:t>Parliament passed the Tea Act (1773) reasserting the right to tax the colonists – and leading to the Boston Tea Party</a:t>
            </a:r>
          </a:p>
          <a:p>
            <a:pPr marL="0" indent="0">
              <a:buNone/>
            </a:pPr>
            <a:endParaRPr lang="en-US" sz="2400" dirty="0" smtClean="0">
              <a:solidFill>
                <a:schemeClr val="tx1"/>
              </a:solidFill>
            </a:endParaRPr>
          </a:p>
          <a:p>
            <a:pPr marL="0" indent="0">
              <a:buNone/>
            </a:pPr>
            <a:endParaRPr lang="en-US" sz="2000" dirty="0" smtClean="0">
              <a:solidFill>
                <a:schemeClr val="tx1"/>
              </a:solidFill>
            </a:endParaRPr>
          </a:p>
          <a:p>
            <a:pPr marL="0" indent="0">
              <a:buNone/>
            </a:pPr>
            <a:endParaRPr lang="en-US" sz="2000" dirty="0"/>
          </a:p>
          <a:p>
            <a:pPr marL="0" indent="0">
              <a:buNone/>
            </a:pPr>
            <a:endParaRPr lang="en-US" sz="2000" dirty="0" smtClean="0">
              <a:solidFill>
                <a:schemeClr val="tx1"/>
              </a:solidFill>
            </a:endParaRPr>
          </a:p>
          <a:p>
            <a:pPr marL="0" indent="0">
              <a:buNone/>
            </a:pPr>
            <a:r>
              <a:rPr lang="en-US" sz="2000" dirty="0" smtClean="0"/>
              <a:t>                                                        </a:t>
            </a:r>
            <a:r>
              <a:rPr lang="en-US" sz="2000" dirty="0" err="1" smtClean="0">
                <a:solidFill>
                  <a:schemeClr val="tx1"/>
                </a:solidFill>
              </a:rPr>
              <a:t>Crispus</a:t>
            </a:r>
            <a:r>
              <a:rPr lang="en-US" sz="2000" dirty="0" smtClean="0">
                <a:solidFill>
                  <a:schemeClr val="tx1"/>
                </a:solidFill>
              </a:rPr>
              <a:t> Attucks falls                                                                             			          at the Boston Massacre</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49</a:t>
            </a:fld>
            <a:endParaRPr lang="en-US"/>
          </a:p>
        </p:txBody>
      </p:sp>
      <p:pic>
        <p:nvPicPr>
          <p:cNvPr id="5" name="Picture 4" descr="Image result for images for Crispus Attu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792344"/>
            <a:ext cx="2971800" cy="2201545"/>
          </a:xfrm>
          <a:prstGeom prst="rect">
            <a:avLst/>
          </a:prstGeom>
          <a:noFill/>
          <a:ln>
            <a:noFill/>
          </a:ln>
        </p:spPr>
      </p:pic>
    </p:spTree>
    <p:extLst>
      <p:ext uri="{BB962C8B-B14F-4D97-AF65-F5344CB8AC3E}">
        <p14:creationId xmlns:p14="http://schemas.microsoft.com/office/powerpoint/2010/main" val="285092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LIFE VARIED, DEPENDING ON LOCATION</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An example of how life varied throughout colonial America, is seen in the fact that, while most settlers worked on farms or in rural communities, farming differed throughout the land, with</a:t>
            </a:r>
          </a:p>
          <a:p>
            <a:r>
              <a:rPr lang="en-US" sz="2400" dirty="0" smtClean="0">
                <a:solidFill>
                  <a:schemeClr val="tx1"/>
                </a:solidFill>
              </a:rPr>
              <a:t>Farming in New England meaning growing crops and raising livestock for a local market</a:t>
            </a:r>
          </a:p>
          <a:p>
            <a:r>
              <a:rPr lang="en-US" sz="2400" dirty="0" smtClean="0">
                <a:solidFill>
                  <a:schemeClr val="tx1"/>
                </a:solidFill>
              </a:rPr>
              <a:t>Farming in South Carolina’s coastal areas produced rice and indigo for export to England</a:t>
            </a:r>
          </a:p>
          <a:p>
            <a:r>
              <a:rPr lang="en-US" sz="2400" dirty="0" smtClean="0">
                <a:solidFill>
                  <a:schemeClr val="tx1"/>
                </a:solidFill>
              </a:rPr>
              <a:t>Farming in Virginia was mainly to export tobacco</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a:t>
            </a:fld>
            <a:endParaRPr lang="en-US"/>
          </a:p>
        </p:txBody>
      </p:sp>
      <p:pic>
        <p:nvPicPr>
          <p:cNvPr id="5" name="Picture 4" descr="Image result for images of Virginia tobacco farming in colonial day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189220"/>
            <a:ext cx="2971800" cy="1668780"/>
          </a:xfrm>
          <a:prstGeom prst="rect">
            <a:avLst/>
          </a:prstGeom>
          <a:noFill/>
          <a:ln>
            <a:noFill/>
          </a:ln>
        </p:spPr>
      </p:pic>
    </p:spTree>
    <p:extLst>
      <p:ext uri="{BB962C8B-B14F-4D97-AF65-F5344CB8AC3E}">
        <p14:creationId xmlns:p14="http://schemas.microsoft.com/office/powerpoint/2010/main" val="879630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INTOLERABLE ACTS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The British government responded to the  Boston Tea Party by passing what became known as the Intolerable (Coercive, Punitive) Acts which</a:t>
            </a:r>
          </a:p>
          <a:p>
            <a:r>
              <a:rPr lang="en-US" sz="2400" dirty="0" smtClean="0">
                <a:solidFill>
                  <a:schemeClr val="tx1"/>
                </a:solidFill>
              </a:rPr>
              <a:t>Closed Boston Harbor to trade until the owners of the tea were compensated</a:t>
            </a:r>
          </a:p>
          <a:p>
            <a:r>
              <a:rPr lang="en-US" sz="2400" dirty="0" smtClean="0">
                <a:solidFill>
                  <a:schemeClr val="tx1"/>
                </a:solidFill>
              </a:rPr>
              <a:t>Banned town meetings</a:t>
            </a:r>
          </a:p>
          <a:p>
            <a:r>
              <a:rPr lang="en-US" sz="2400" dirty="0" smtClean="0">
                <a:solidFill>
                  <a:schemeClr val="tx1"/>
                </a:solidFill>
              </a:rPr>
              <a:t>Increased the authority of the royal governor</a:t>
            </a:r>
          </a:p>
          <a:p>
            <a:r>
              <a:rPr lang="en-US" sz="2400" dirty="0" smtClean="0">
                <a:solidFill>
                  <a:schemeClr val="tx1"/>
                </a:solidFill>
              </a:rPr>
              <a:t>Granted greater freedom to British commanders wishing to house their soldiers in private homes</a:t>
            </a:r>
          </a:p>
          <a:p>
            <a:r>
              <a:rPr lang="en-US" sz="2400" dirty="0" smtClean="0">
                <a:solidFill>
                  <a:schemeClr val="tx1"/>
                </a:solidFill>
              </a:rPr>
              <a:t>Recognized the Catholic Church as the established church of Quebec</a:t>
            </a:r>
          </a:p>
          <a:p>
            <a:r>
              <a:rPr lang="en-US" sz="2400" dirty="0" smtClean="0">
                <a:solidFill>
                  <a:schemeClr val="tx1"/>
                </a:solidFill>
              </a:rPr>
              <a:t>Extended the boundary of Quebec into the Ohio Valley</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50</a:t>
            </a:fld>
            <a:endParaRPr lang="en-US"/>
          </a:p>
        </p:txBody>
      </p:sp>
    </p:spTree>
    <p:extLst>
      <p:ext uri="{BB962C8B-B14F-4D97-AF65-F5344CB8AC3E}">
        <p14:creationId xmlns:p14="http://schemas.microsoft.com/office/powerpoint/2010/main" val="3799547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FIRST CONTINENTAL CONGRESS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Colonists responded to these Acts by gathering at Carpenter’s Hall in Philadelphia September 5 through October 26, 1774 at the First Continental Congress</a:t>
            </a:r>
          </a:p>
          <a:p>
            <a:r>
              <a:rPr lang="en-US" sz="2400" dirty="0" smtClean="0">
                <a:solidFill>
                  <a:schemeClr val="tx1"/>
                </a:solidFill>
              </a:rPr>
              <a:t>Fifty-six delegates from each colony except Georgia convened with varied goals ranging from seeking an ultimate resolution with England to actual separation</a:t>
            </a:r>
          </a:p>
          <a:p>
            <a:r>
              <a:rPr lang="en-US" sz="2400" dirty="0" smtClean="0">
                <a:solidFill>
                  <a:schemeClr val="tx1"/>
                </a:solidFill>
              </a:rPr>
              <a:t>Selected Peyton Randolph of Virginia as First President of Congress</a:t>
            </a:r>
          </a:p>
          <a:p>
            <a:endParaRPr lang="en-US" sz="2400" dirty="0">
              <a:solidFill>
                <a:schemeClr val="tx1"/>
              </a:solidFill>
            </a:endParaRPr>
          </a:p>
          <a:p>
            <a:pPr>
              <a:buNone/>
            </a:pPr>
            <a:endParaRPr lang="en-US" sz="2400" dirty="0" smtClean="0">
              <a:solidFill>
                <a:schemeClr val="tx1"/>
              </a:solidFill>
            </a:endParaRPr>
          </a:p>
          <a:p>
            <a:pPr>
              <a:buNone/>
            </a:pPr>
            <a:endParaRPr lang="en-US" sz="2400" dirty="0" smtClean="0">
              <a:solidFill>
                <a:schemeClr val="tx1"/>
              </a:solidFill>
            </a:endParaRPr>
          </a:p>
          <a:p>
            <a:pPr>
              <a:buNone/>
            </a:pPr>
            <a:r>
              <a:rPr lang="en-US" sz="2400" dirty="0" smtClean="0"/>
              <a:t>						          </a:t>
            </a:r>
            <a:r>
              <a:rPr lang="en-US" sz="2000" dirty="0" smtClean="0"/>
              <a:t>Peyton Randolph</a:t>
            </a:r>
            <a:endParaRPr lang="en-US" sz="2000" dirty="0">
              <a:solidFill>
                <a:schemeClr val="tx1"/>
              </a:solidFill>
            </a:endParaRPr>
          </a:p>
          <a:p>
            <a:pPr>
              <a:buNone/>
            </a:pPr>
            <a:endParaRPr lang="en-US" sz="2400" dirty="0" smtClean="0">
              <a:solidFill>
                <a:schemeClr val="tx1"/>
              </a:solidFill>
            </a:endParaRPr>
          </a:p>
          <a:p>
            <a:pPr>
              <a:buNone/>
            </a:pPr>
            <a:r>
              <a:rPr lang="en-US" sz="2400" dirty="0">
                <a:solidFill>
                  <a:schemeClr val="tx1"/>
                </a:solidFill>
              </a:rPr>
              <a:t>	</a:t>
            </a:r>
            <a:r>
              <a:rPr lang="en-US" sz="2400" dirty="0" smtClean="0">
                <a:solidFill>
                  <a:schemeClr val="tx1"/>
                </a:solidFill>
              </a:rPr>
              <a:t>				</a:t>
            </a:r>
          </a:p>
        </p:txBody>
      </p:sp>
      <p:sp>
        <p:nvSpPr>
          <p:cNvPr id="6" name="Slide Number Placeholder 5"/>
          <p:cNvSpPr>
            <a:spLocks noGrp="1"/>
          </p:cNvSpPr>
          <p:nvPr>
            <p:ph type="sldNum" sz="quarter" idx="12"/>
          </p:nvPr>
        </p:nvSpPr>
        <p:spPr/>
        <p:txBody>
          <a:bodyPr/>
          <a:lstStyle/>
          <a:p>
            <a:fld id="{D1DE617C-7738-421D-B142-C7AF94DC689D}" type="slidenum">
              <a:rPr lang="en-US" smtClean="0"/>
              <a:pPr/>
              <a:t>51</a:t>
            </a:fld>
            <a:endParaRPr lang="en-US"/>
          </a:p>
        </p:txBody>
      </p:sp>
      <p:pic>
        <p:nvPicPr>
          <p:cNvPr id="7" name="Picture 6" descr="Peyton Randolp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105400"/>
            <a:ext cx="1371600" cy="1749990"/>
          </a:xfrm>
          <a:prstGeom prst="rect">
            <a:avLst/>
          </a:prstGeom>
          <a:noFill/>
          <a:ln>
            <a:noFill/>
          </a:ln>
        </p:spPr>
      </p:pic>
    </p:spTree>
    <p:extLst>
      <p:ext uri="{BB962C8B-B14F-4D97-AF65-F5344CB8AC3E}">
        <p14:creationId xmlns:p14="http://schemas.microsoft.com/office/powerpoint/2010/main" val="3727517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ULTIMATE OUTCOME OF THE </a:t>
            </a:r>
            <a:br>
              <a:rPr lang="en-US" sz="2400" b="1" dirty="0" smtClean="0">
                <a:solidFill>
                  <a:schemeClr val="tx1"/>
                </a:solidFill>
              </a:rPr>
            </a:br>
            <a:r>
              <a:rPr lang="en-US" sz="2400" b="1" dirty="0" smtClean="0">
                <a:solidFill>
                  <a:schemeClr val="tx1"/>
                </a:solidFill>
              </a:rPr>
              <a:t>FIRST CONTINENTAL CONGRESS</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t>
            </a:r>
          </a:p>
          <a:p>
            <a:pPr>
              <a:buNone/>
            </a:pPr>
            <a:r>
              <a:rPr lang="en-US" sz="2400" dirty="0">
                <a:solidFill>
                  <a:schemeClr val="tx1"/>
                </a:solidFill>
              </a:rPr>
              <a:t>	</a:t>
            </a:r>
            <a:r>
              <a:rPr lang="en-US" sz="2400" dirty="0" smtClean="0">
                <a:solidFill>
                  <a:schemeClr val="tx1"/>
                </a:solidFill>
              </a:rPr>
              <a:t>At the end of the Congress, the delegates</a:t>
            </a:r>
          </a:p>
          <a:p>
            <a:r>
              <a:rPr lang="en-US" sz="2400" dirty="0" smtClean="0">
                <a:solidFill>
                  <a:schemeClr val="tx1"/>
                </a:solidFill>
              </a:rPr>
              <a:t>Ultimately petitioned King George for a redress of grievances</a:t>
            </a:r>
          </a:p>
          <a:p>
            <a:r>
              <a:rPr lang="en-US" sz="2400" dirty="0" smtClean="0">
                <a:solidFill>
                  <a:schemeClr val="tx1"/>
                </a:solidFill>
              </a:rPr>
              <a:t>Voted to impose a ban on colonial trade with England</a:t>
            </a:r>
          </a:p>
          <a:p>
            <a:r>
              <a:rPr lang="en-US" sz="2400" dirty="0" smtClean="0">
                <a:solidFill>
                  <a:schemeClr val="tx1"/>
                </a:solidFill>
              </a:rPr>
              <a:t>Called for a Second Continental Congress in case the efforts to halt the enforcement of the Intolerable Acts were unsuccessful</a:t>
            </a:r>
          </a:p>
          <a:p>
            <a:pPr>
              <a:buNone/>
            </a:pP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52</a:t>
            </a:fld>
            <a:endParaRPr lang="en-US"/>
          </a:p>
        </p:txBody>
      </p:sp>
      <p:pic>
        <p:nvPicPr>
          <p:cNvPr id="5" name="Picture 4" descr="https://www.bostonteapartyship.com/wp-content/uploads/2011/09/first-continental-congress.jpg"/>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486274"/>
            <a:ext cx="2857500" cy="2371725"/>
          </a:xfrm>
          <a:prstGeom prst="rect">
            <a:avLst/>
          </a:prstGeom>
          <a:noFill/>
          <a:ln>
            <a:noFill/>
          </a:ln>
        </p:spPr>
      </p:pic>
    </p:spTree>
    <p:extLst>
      <p:ext uri="{BB962C8B-B14F-4D97-AF65-F5344CB8AC3E}">
        <p14:creationId xmlns:p14="http://schemas.microsoft.com/office/powerpoint/2010/main" val="3020998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MINUTEMEN</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The Minutemen had been organized as early as the mid-seventeenth century in the Massachusetts Bay Colony,  providing towns with a “training band” prepared to respond to</a:t>
            </a:r>
          </a:p>
          <a:p>
            <a:r>
              <a:rPr lang="en-US" sz="2400" dirty="0" smtClean="0">
                <a:solidFill>
                  <a:schemeClr val="tx1"/>
                </a:solidFill>
                <a:latin typeface="+mn-lt"/>
                <a:ea typeface="+mn-ea"/>
                <a:cs typeface="+mn-cs"/>
              </a:rPr>
              <a:t>Native-American uprisings</a:t>
            </a:r>
          </a:p>
          <a:p>
            <a:r>
              <a:rPr lang="en-US" sz="2400" dirty="0">
                <a:solidFill>
                  <a:schemeClr val="tx1"/>
                </a:solidFill>
              </a:rPr>
              <a:t>W</a:t>
            </a:r>
            <a:r>
              <a:rPr lang="en-US" sz="2400" dirty="0" smtClean="0">
                <a:solidFill>
                  <a:schemeClr val="tx1"/>
                </a:solidFill>
                <a:latin typeface="+mn-lt"/>
                <a:ea typeface="+mn-ea"/>
                <a:cs typeface="+mn-cs"/>
              </a:rPr>
              <a:t>ar </a:t>
            </a:r>
            <a:r>
              <a:rPr lang="en-US" sz="2400" dirty="0">
                <a:solidFill>
                  <a:schemeClr val="tx1"/>
                </a:solidFill>
                <a:latin typeface="+mn-lt"/>
                <a:ea typeface="+mn-ea"/>
                <a:cs typeface="+mn-cs"/>
              </a:rPr>
              <a:t>with </a:t>
            </a:r>
            <a:r>
              <a:rPr lang="en-US" sz="2400" dirty="0" smtClean="0">
                <a:solidFill>
                  <a:schemeClr val="tx1"/>
                </a:solidFill>
                <a:latin typeface="+mn-lt"/>
                <a:ea typeface="+mn-ea"/>
                <a:cs typeface="+mn-cs"/>
              </a:rPr>
              <a:t>France</a:t>
            </a:r>
          </a:p>
          <a:p>
            <a:r>
              <a:rPr lang="en-US" sz="2400" dirty="0" smtClean="0">
                <a:solidFill>
                  <a:schemeClr val="tx1"/>
                </a:solidFill>
                <a:latin typeface="+mn-lt"/>
                <a:ea typeface="+mn-ea"/>
                <a:cs typeface="+mn-cs"/>
              </a:rPr>
              <a:t>Potential local insurrections </a:t>
            </a:r>
          </a:p>
          <a:p>
            <a:r>
              <a:rPr lang="en-US" sz="2400" dirty="0">
                <a:solidFill>
                  <a:schemeClr val="tx1"/>
                </a:solidFill>
              </a:rPr>
              <a:t>S</a:t>
            </a:r>
            <a:r>
              <a:rPr lang="en-US" sz="2400" dirty="0" smtClean="0">
                <a:solidFill>
                  <a:schemeClr val="tx1"/>
                </a:solidFill>
                <a:latin typeface="+mn-lt"/>
                <a:ea typeface="+mn-ea"/>
                <a:cs typeface="+mn-cs"/>
              </a:rPr>
              <a:t>ocial unrest</a:t>
            </a:r>
          </a:p>
          <a:p>
            <a:r>
              <a:rPr lang="en-US" sz="2400" dirty="0" smtClean="0">
                <a:solidFill>
                  <a:schemeClr val="tx1"/>
                </a:solidFill>
                <a:latin typeface="+mn-lt"/>
                <a:ea typeface="+mn-ea"/>
                <a:cs typeface="+mn-cs"/>
              </a:rPr>
              <a:t>Rioting</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53</a:t>
            </a:fld>
            <a:endParaRPr lang="en-US"/>
          </a:p>
        </p:txBody>
      </p:sp>
      <p:pic>
        <p:nvPicPr>
          <p:cNvPr id="5" name="Picture 4" descr="minuteman"/>
          <p:cNvPicPr/>
          <p:nvPr/>
        </p:nvPicPr>
        <p:blipFill>
          <a:blip r:embed="rId2">
            <a:extLst>
              <a:ext uri="{28A0092B-C50C-407E-A947-70E740481C1C}">
                <a14:useLocalDpi xmlns:a14="http://schemas.microsoft.com/office/drawing/2010/main" val="0"/>
              </a:ext>
            </a:extLst>
          </a:blip>
          <a:srcRect/>
          <a:stretch>
            <a:fillRect/>
          </a:stretch>
        </p:blipFill>
        <p:spPr bwMode="auto">
          <a:xfrm>
            <a:off x="7289626" y="4572000"/>
            <a:ext cx="1905000" cy="2286000"/>
          </a:xfrm>
          <a:prstGeom prst="rect">
            <a:avLst/>
          </a:prstGeom>
          <a:noFill/>
          <a:ln>
            <a:noFill/>
          </a:ln>
        </p:spPr>
      </p:pic>
    </p:spTree>
    <p:extLst>
      <p:ext uri="{BB962C8B-B14F-4D97-AF65-F5344CB8AC3E}">
        <p14:creationId xmlns:p14="http://schemas.microsoft.com/office/powerpoint/2010/main" val="3971714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AGAIN, THE BRITISH REACT…</a:t>
            </a:r>
            <a:endParaRPr lang="en-US" sz="2400" b="1" dirty="0">
              <a:solidFill>
                <a:schemeClr val="tx1"/>
              </a:solidFill>
            </a:endParaRPr>
          </a:p>
        </p:txBody>
      </p:sp>
      <p:sp>
        <p:nvSpPr>
          <p:cNvPr id="3" name="Content Placeholder 2"/>
          <p:cNvSpPr>
            <a:spLocks noGrp="1"/>
          </p:cNvSpPr>
          <p:nvPr>
            <p:ph idx="1"/>
          </p:nvPr>
        </p:nvSpPr>
        <p:spPr>
          <a:xfrm>
            <a:off x="457200" y="1447800"/>
            <a:ext cx="8229600" cy="4678363"/>
          </a:xfrm>
        </p:spPr>
        <p:txBody>
          <a:bodyPr/>
          <a:lstStyle/>
          <a:p>
            <a:pPr>
              <a:buNone/>
            </a:pPr>
            <a:r>
              <a:rPr lang="en-US" sz="2400" dirty="0" smtClean="0">
                <a:solidFill>
                  <a:schemeClr val="tx1"/>
                </a:solidFill>
              </a:rPr>
              <a:t>	Having heard that the Minutemen had hidden arms and ammunition in Concord, MA on April 19, 1775, approximately 700 British troops attempted to  march on Concord and</a:t>
            </a:r>
          </a:p>
          <a:p>
            <a:r>
              <a:rPr lang="en-US" sz="2400" dirty="0" smtClean="0">
                <a:solidFill>
                  <a:schemeClr val="tx1"/>
                </a:solidFill>
                <a:latin typeface="+mn-lt"/>
                <a:ea typeface="+mn-ea"/>
                <a:cs typeface="+mn-cs"/>
              </a:rPr>
              <a:t>Capture </a:t>
            </a:r>
            <a:r>
              <a:rPr lang="en-US" sz="2400" dirty="0">
                <a:solidFill>
                  <a:schemeClr val="tx1"/>
                </a:solidFill>
                <a:latin typeface="+mn-lt"/>
                <a:ea typeface="+mn-ea"/>
                <a:cs typeface="+mn-cs"/>
              </a:rPr>
              <a:t>and destroy Colonial military supplies reportedly stored by the Massachusetts </a:t>
            </a:r>
            <a:r>
              <a:rPr lang="en-US" sz="2400" dirty="0" smtClean="0">
                <a:solidFill>
                  <a:schemeClr val="tx1"/>
                </a:solidFill>
                <a:latin typeface="+mn-lt"/>
                <a:ea typeface="+mn-ea"/>
                <a:cs typeface="+mn-cs"/>
              </a:rPr>
              <a:t>militia</a:t>
            </a:r>
            <a:r>
              <a:rPr lang="en-US" sz="2400" dirty="0">
                <a:solidFill>
                  <a:schemeClr val="tx1"/>
                </a:solidFill>
                <a:latin typeface="+mn-lt"/>
                <a:ea typeface="+mn-ea"/>
                <a:cs typeface="+mn-cs"/>
              </a:rPr>
              <a:t> at </a:t>
            </a:r>
            <a:r>
              <a:rPr lang="en-US" sz="2400" dirty="0" smtClean="0">
                <a:solidFill>
                  <a:schemeClr val="tx1"/>
                </a:solidFill>
                <a:latin typeface="+mn-lt"/>
                <a:ea typeface="+mn-ea"/>
                <a:cs typeface="+mn-cs"/>
              </a:rPr>
              <a:t>Concord</a:t>
            </a:r>
            <a:r>
              <a:rPr lang="en-US" sz="2400" dirty="0">
                <a:solidFill>
                  <a:schemeClr val="tx1"/>
                </a:solidFill>
              </a:rPr>
              <a:t>	</a:t>
            </a:r>
            <a:endParaRPr lang="en-US" sz="2400" dirty="0" smtClean="0">
              <a:solidFill>
                <a:schemeClr val="tx1"/>
              </a:solidFill>
            </a:endParaRPr>
          </a:p>
          <a:p>
            <a:r>
              <a:rPr lang="en-US" sz="2400" dirty="0" smtClean="0">
                <a:solidFill>
                  <a:schemeClr val="tx1"/>
                </a:solidFill>
              </a:rPr>
              <a:t>Arrest  Samuel Adams and John Hancock</a:t>
            </a:r>
          </a:p>
          <a:p>
            <a:pPr>
              <a:buNone/>
            </a:pPr>
            <a:r>
              <a:rPr lang="en-US" sz="2400" dirty="0" smtClean="0">
                <a:solidFill>
                  <a:schemeClr val="tx1"/>
                </a:solidFill>
              </a:rPr>
              <a:t>	The resulting confrontation between the troops and approximately  seventy-five Minutemen produced the “</a:t>
            </a:r>
            <a:r>
              <a:rPr lang="en-US" sz="2400" i="1" dirty="0" smtClean="0">
                <a:solidFill>
                  <a:schemeClr val="tx1"/>
                </a:solidFill>
              </a:rPr>
              <a:t>shot heard round the world.”</a:t>
            </a:r>
          </a:p>
          <a:p>
            <a:pPr>
              <a:buNone/>
            </a:pP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54</a:t>
            </a:fld>
            <a:endParaRPr lang="en-US"/>
          </a:p>
        </p:txBody>
      </p:sp>
      <p:pic>
        <p:nvPicPr>
          <p:cNvPr id="7" name="Picture 6" descr="Image resul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750" y="5067300"/>
            <a:ext cx="2381250" cy="1790700"/>
          </a:xfrm>
          <a:prstGeom prst="rect">
            <a:avLst/>
          </a:prstGeom>
          <a:noFill/>
          <a:ln>
            <a:noFill/>
          </a:ln>
        </p:spPr>
      </p:pic>
    </p:spTree>
    <p:extLst>
      <p:ext uri="{BB962C8B-B14F-4D97-AF65-F5344CB8AC3E}">
        <p14:creationId xmlns:p14="http://schemas.microsoft.com/office/powerpoint/2010/main" val="2236652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AND NOW, “</a:t>
            </a:r>
            <a:r>
              <a:rPr lang="en-US" sz="2400" b="1" i="1" dirty="0" smtClean="0">
                <a:solidFill>
                  <a:schemeClr val="tx1"/>
                </a:solidFill>
              </a:rPr>
              <a:t>IT’S ON!”</a:t>
            </a:r>
            <a:endParaRPr lang="en-US" sz="2400" b="1" i="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In August 1775, England declared the colonies to be in a “state of rebellion” </a:t>
            </a:r>
          </a:p>
          <a:p>
            <a:pPr>
              <a:buNone/>
            </a:pPr>
            <a:endParaRPr lang="en-US" sz="2400" dirty="0">
              <a:solidFill>
                <a:schemeClr val="tx1"/>
              </a:solidFill>
            </a:endParaRPr>
          </a:p>
          <a:p>
            <a:pPr>
              <a:buNone/>
            </a:pPr>
            <a:r>
              <a:rPr lang="en-US" sz="2400" dirty="0" smtClean="0">
                <a:solidFill>
                  <a:schemeClr val="tx1"/>
                </a:solidFill>
              </a:rPr>
              <a:t>				</a:t>
            </a:r>
            <a:r>
              <a:rPr lang="en-US" sz="2400" i="1" dirty="0">
                <a:solidFill>
                  <a:schemeClr val="tx1"/>
                </a:solidFill>
              </a:rPr>
              <a:t>	</a:t>
            </a:r>
            <a:r>
              <a:rPr lang="en-US" sz="2400" i="1" dirty="0" smtClean="0">
                <a:solidFill>
                  <a:schemeClr val="tx1"/>
                </a:solidFill>
              </a:rPr>
              <a:t>and</a:t>
            </a:r>
          </a:p>
          <a:p>
            <a:pPr>
              <a:buNone/>
            </a:pPr>
            <a:endParaRPr lang="en-US" sz="2400" i="1" dirty="0">
              <a:solidFill>
                <a:schemeClr val="tx1"/>
              </a:solidFill>
            </a:endParaRPr>
          </a:p>
          <a:p>
            <a:pPr>
              <a:buNone/>
            </a:pPr>
            <a:r>
              <a:rPr lang="en-US" sz="2400" dirty="0" smtClean="0">
                <a:solidFill>
                  <a:schemeClr val="tx1"/>
                </a:solidFill>
              </a:rPr>
              <a:t>	On June 1, 1776, Richard Henry Lee introduced a resolution in the Continental Congress declaring that</a:t>
            </a:r>
          </a:p>
          <a:p>
            <a:pPr>
              <a:buNone/>
            </a:pPr>
            <a:r>
              <a:rPr lang="en-US" sz="2400" dirty="0" smtClean="0">
                <a:solidFill>
                  <a:schemeClr val="tx1"/>
                </a:solidFill>
              </a:rPr>
              <a:t>	</a:t>
            </a:r>
            <a:r>
              <a:rPr lang="en-US" sz="2400" i="1" dirty="0" smtClean="0">
                <a:solidFill>
                  <a:schemeClr val="tx1"/>
                </a:solidFill>
              </a:rPr>
              <a:t>“these United Colonies are, and of right ought to be”,  free and independent states, absolved from all allegiance to the British Crown…”</a:t>
            </a:r>
          </a:p>
          <a:p>
            <a:pPr>
              <a:buNone/>
            </a:pPr>
            <a:endParaRPr lang="en-US" sz="2400" i="1" dirty="0"/>
          </a:p>
          <a:p>
            <a:pPr>
              <a:buNone/>
            </a:pPr>
            <a:r>
              <a:rPr lang="en-US" sz="2000" dirty="0" smtClean="0">
                <a:solidFill>
                  <a:schemeClr val="tx1"/>
                </a:solidFill>
              </a:rPr>
              <a:t>							</a:t>
            </a:r>
          </a:p>
          <a:p>
            <a:pPr>
              <a:buNone/>
            </a:pPr>
            <a:r>
              <a:rPr lang="en-US" sz="2000" dirty="0"/>
              <a:t>	</a:t>
            </a:r>
            <a:r>
              <a:rPr lang="en-US" sz="2000" dirty="0" smtClean="0"/>
              <a:t>						</a:t>
            </a:r>
            <a:r>
              <a:rPr lang="en-US" sz="2000" dirty="0" smtClean="0">
                <a:solidFill>
                  <a:schemeClr val="tx1"/>
                </a:solidFill>
              </a:rPr>
              <a:t>Richard Henry Lee</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55</a:t>
            </a:fld>
            <a:endParaRPr lang="en-US"/>
          </a:p>
        </p:txBody>
      </p:sp>
      <p:pic>
        <p:nvPicPr>
          <p:cNvPr id="5" name="Picture 4" descr="Image result for Richard Henry Lee"/>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1143000" cy="1371600"/>
          </a:xfrm>
          <a:prstGeom prst="rect">
            <a:avLst/>
          </a:prstGeom>
          <a:noFill/>
          <a:ln>
            <a:noFill/>
          </a:ln>
        </p:spPr>
      </p:pic>
    </p:spTree>
    <p:extLst>
      <p:ext uri="{BB962C8B-B14F-4D97-AF65-F5344CB8AC3E}">
        <p14:creationId xmlns:p14="http://schemas.microsoft.com/office/powerpoint/2010/main" val="1461629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DECLARATION OF INDEPENDENCE</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Having concluded that there was to be a break with the government to which they – and generations before them – had sworn allegiance, the colonial leaders determined</a:t>
            </a:r>
          </a:p>
          <a:p>
            <a:r>
              <a:rPr lang="en-US" sz="2400" dirty="0" smtClean="0">
                <a:solidFill>
                  <a:schemeClr val="tx1"/>
                </a:solidFill>
              </a:rPr>
              <a:t>It was important to justify the decision to dissolve the relationship</a:t>
            </a:r>
          </a:p>
          <a:p>
            <a:r>
              <a:rPr lang="en-US" sz="2400" dirty="0" smtClean="0">
                <a:solidFill>
                  <a:schemeClr val="tx1"/>
                </a:solidFill>
              </a:rPr>
              <a:t>Winning sympathy and active support required that the basic principles of legitimate government be identified</a:t>
            </a:r>
          </a:p>
          <a:p>
            <a:r>
              <a:rPr lang="en-US" sz="2400" dirty="0" smtClean="0">
                <a:solidFill>
                  <a:schemeClr val="tx1"/>
                </a:solidFill>
              </a:rPr>
              <a:t>The Declaration should renounce the monarchy and appeal to natural rights common to people everywhere</a:t>
            </a:r>
          </a:p>
          <a:p>
            <a:r>
              <a:rPr lang="en-US" sz="2400" dirty="0" smtClean="0">
                <a:solidFill>
                  <a:schemeClr val="tx1"/>
                </a:solidFill>
              </a:rPr>
              <a:t>The ultimate governing authority resides </a:t>
            </a:r>
            <a:r>
              <a:rPr lang="en-US" sz="2400" b="1" i="1" dirty="0" smtClean="0">
                <a:solidFill>
                  <a:schemeClr val="tx1"/>
                </a:solidFill>
              </a:rPr>
              <a:t>with the people.</a:t>
            </a:r>
            <a:endParaRPr lang="en-US" sz="2400" dirty="0" smtClean="0">
              <a:solidFill>
                <a:schemeClr val="tx1"/>
              </a:solidFill>
            </a:endParaRPr>
          </a:p>
          <a:p>
            <a:endParaRPr lang="en-US" sz="2400" dirty="0" smtClean="0">
              <a:solidFill>
                <a:schemeClr val="tx1"/>
              </a:solidFill>
            </a:endParaRPr>
          </a:p>
          <a:p>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56</a:t>
            </a:fld>
            <a:endParaRPr lang="en-US"/>
          </a:p>
        </p:txBody>
      </p:sp>
    </p:spTree>
    <p:extLst>
      <p:ext uri="{BB962C8B-B14F-4D97-AF65-F5344CB8AC3E}">
        <p14:creationId xmlns:p14="http://schemas.microsoft.com/office/powerpoint/2010/main" val="1273348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DECLARATION (FRONT)</a:t>
            </a:r>
            <a:endParaRPr lang="en-US" sz="2400" b="1"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57</a:t>
            </a:fld>
            <a:endParaRPr lang="en-US"/>
          </a:p>
        </p:txBody>
      </p:sp>
      <p:pic>
        <p:nvPicPr>
          <p:cNvPr id="7" name="Content Placeholder 6" descr="refer to caption"/>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10801" y="1600200"/>
            <a:ext cx="3722398" cy="4525963"/>
          </a:xfrm>
          <a:prstGeom prst="rect">
            <a:avLst/>
          </a:prstGeom>
          <a:noFill/>
          <a:ln>
            <a:noFill/>
          </a:ln>
        </p:spPr>
      </p:pic>
    </p:spTree>
    <p:extLst>
      <p:ext uri="{BB962C8B-B14F-4D97-AF65-F5344CB8AC3E}">
        <p14:creationId xmlns:p14="http://schemas.microsoft.com/office/powerpoint/2010/main" val="264504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THE CONTENTS OF THE DECLARATION…</a:t>
            </a:r>
            <a:endParaRPr lang="en-US" sz="2400" dirty="0">
              <a:solidFill>
                <a:schemeClr val="tx1"/>
              </a:solidFill>
            </a:endParaRPr>
          </a:p>
        </p:txBody>
      </p:sp>
      <p:sp>
        <p:nvSpPr>
          <p:cNvPr id="3" name="Content Placeholder 2"/>
          <p:cNvSpPr>
            <a:spLocks noGrp="1"/>
          </p:cNvSpPr>
          <p:nvPr>
            <p:ph idx="1"/>
          </p:nvPr>
        </p:nvSpPr>
        <p:spPr>
          <a:xfrm>
            <a:off x="457200" y="1295400"/>
            <a:ext cx="8229600" cy="4830763"/>
          </a:xfrm>
        </p:spPr>
        <p:txBody>
          <a:bodyPr/>
          <a:lstStyle/>
          <a:p>
            <a:pPr>
              <a:buNone/>
            </a:pPr>
            <a:r>
              <a:rPr lang="en-US" sz="2400" dirty="0">
                <a:solidFill>
                  <a:schemeClr val="tx1"/>
                </a:solidFill>
              </a:rPr>
              <a:t>	</a:t>
            </a:r>
            <a:r>
              <a:rPr lang="en-US" sz="2400" dirty="0" smtClean="0">
                <a:solidFill>
                  <a:schemeClr val="tx1"/>
                </a:solidFill>
              </a:rPr>
              <a:t>The Declaration of Independence included arguments based on</a:t>
            </a:r>
          </a:p>
          <a:p>
            <a:r>
              <a:rPr lang="en-US" sz="2400" b="1" dirty="0" smtClean="0">
                <a:solidFill>
                  <a:schemeClr val="tx1"/>
                </a:solidFill>
              </a:rPr>
              <a:t>Natural rights</a:t>
            </a:r>
            <a:r>
              <a:rPr lang="en-US" sz="2400" dirty="0" smtClean="0">
                <a:solidFill>
                  <a:schemeClr val="tx1"/>
                </a:solidFill>
              </a:rPr>
              <a:t>: Neither constitutions nor government can violate the universally obligatory standards of justice that would prevail in the absence of man-made laws.  If a government deprives the people of natural rights, then the people have the right to change or abolish that government and to form a new one.</a:t>
            </a:r>
          </a:p>
          <a:p>
            <a:r>
              <a:rPr lang="en-US" sz="2400" b="1" dirty="0" smtClean="0">
                <a:solidFill>
                  <a:schemeClr val="tx1"/>
                </a:solidFill>
              </a:rPr>
              <a:t>Human equality: </a:t>
            </a:r>
            <a:r>
              <a:rPr lang="en-US" sz="2400" dirty="0" smtClean="0">
                <a:solidFill>
                  <a:schemeClr val="tx1"/>
                </a:solidFill>
              </a:rPr>
              <a:t>Humans are politically equal, and to be legitimate, the right to rule must be based on agreement (compact) among equal civic members</a:t>
            </a:r>
          </a:p>
          <a:p>
            <a:endParaRPr lang="en-US" sz="2000" b="1"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58</a:t>
            </a:fld>
            <a:endParaRPr lang="en-US"/>
          </a:p>
        </p:txBody>
      </p:sp>
    </p:spTree>
    <p:extLst>
      <p:ext uri="{BB962C8B-B14F-4D97-AF65-F5344CB8AC3E}">
        <p14:creationId xmlns:p14="http://schemas.microsoft.com/office/powerpoint/2010/main" val="543650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lstStyle/>
          <a:p>
            <a:r>
              <a:rPr lang="en-US" sz="2400" b="1" dirty="0" smtClean="0">
                <a:solidFill>
                  <a:schemeClr val="tx1"/>
                </a:solidFill>
              </a:rPr>
              <a:t>Government by consent: </a:t>
            </a:r>
            <a:r>
              <a:rPr lang="en-US" sz="2400" dirty="0" smtClean="0">
                <a:solidFill>
                  <a:schemeClr val="tx1"/>
                </a:solidFill>
              </a:rPr>
              <a:t>The colonies and England once had such a relationship so long as England protected rights to </a:t>
            </a:r>
            <a:r>
              <a:rPr lang="en-US" sz="2400" i="1" dirty="0" smtClean="0">
                <a:solidFill>
                  <a:schemeClr val="tx1"/>
                </a:solidFill>
              </a:rPr>
              <a:t>“Life, Liberty and the Pursuit of Happiness.”</a:t>
            </a:r>
          </a:p>
          <a:p>
            <a:r>
              <a:rPr lang="en-US" sz="2400" dirty="0" smtClean="0">
                <a:solidFill>
                  <a:schemeClr val="tx1"/>
                </a:solidFill>
              </a:rPr>
              <a:t>“</a:t>
            </a:r>
            <a:r>
              <a:rPr lang="en-US" sz="2400" b="1" dirty="0" smtClean="0">
                <a:solidFill>
                  <a:schemeClr val="tx1"/>
                </a:solidFill>
              </a:rPr>
              <a:t>A long train of abuse:” </a:t>
            </a:r>
            <a:r>
              <a:rPr lang="en-US" sz="2400" dirty="0" smtClean="0">
                <a:solidFill>
                  <a:schemeClr val="tx1"/>
                </a:solidFill>
              </a:rPr>
              <a:t>King George III violated the compact with the colonies by acting with Parliament to deprive the colonists of the rights to which they were entitled</a:t>
            </a:r>
          </a:p>
          <a:p>
            <a:r>
              <a:rPr lang="en-US" sz="2400" b="1" dirty="0" smtClean="0">
                <a:solidFill>
                  <a:schemeClr val="tx1"/>
                </a:solidFill>
              </a:rPr>
              <a:t>Right of revolution: </a:t>
            </a:r>
            <a:r>
              <a:rPr lang="en-US" sz="2400" dirty="0" smtClean="0">
                <a:solidFill>
                  <a:schemeClr val="tx1"/>
                </a:solidFill>
              </a:rPr>
              <a:t>Because of the abuses, the colonists had the right to withdraw their consent to be governed by England</a:t>
            </a:r>
            <a:endParaRPr lang="en-US" sz="2400" b="1"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59</a:t>
            </a:fld>
            <a:endParaRPr lang="en-US"/>
          </a:p>
        </p:txBody>
      </p:sp>
    </p:spTree>
    <p:extLst>
      <p:ext uri="{BB962C8B-B14F-4D97-AF65-F5344CB8AC3E}">
        <p14:creationId xmlns:p14="http://schemas.microsoft.com/office/powerpoint/2010/main" val="105234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THE WORKFORCE</a:t>
            </a:r>
            <a:endParaRPr lang="en-US" sz="2400" b="1" dirty="0">
              <a:solidFill>
                <a:schemeClr val="tx1"/>
              </a:solidFill>
            </a:endParaRPr>
          </a:p>
        </p:txBody>
      </p:sp>
      <p:sp>
        <p:nvSpPr>
          <p:cNvPr id="3" name="Content Placeholder 2"/>
          <p:cNvSpPr>
            <a:spLocks noGrp="1"/>
          </p:cNvSpPr>
          <p:nvPr>
            <p:ph idx="1"/>
          </p:nvPr>
        </p:nvSpPr>
        <p:spPr/>
        <p:txBody>
          <a:bodyPr/>
          <a:lstStyle/>
          <a:p>
            <a:endParaRPr lang="en-US" sz="2400" dirty="0" smtClean="0">
              <a:solidFill>
                <a:schemeClr val="tx1"/>
              </a:solidFill>
            </a:endParaRPr>
          </a:p>
          <a:p>
            <a:r>
              <a:rPr lang="en-US" sz="2400" dirty="0" smtClean="0">
                <a:solidFill>
                  <a:schemeClr val="tx1"/>
                </a:solidFill>
              </a:rPr>
              <a:t>Southern plantations relied on slave labor</a:t>
            </a:r>
          </a:p>
          <a:p>
            <a:r>
              <a:rPr lang="en-US" sz="2400" dirty="0" smtClean="0">
                <a:solidFill>
                  <a:schemeClr val="tx1"/>
                </a:solidFill>
              </a:rPr>
              <a:t>New England farmers relied less on slaves, but more on indentured servants</a:t>
            </a:r>
          </a:p>
          <a:p>
            <a:r>
              <a:rPr lang="en-US" sz="2400" dirty="0" smtClean="0">
                <a:solidFill>
                  <a:schemeClr val="tx1"/>
                </a:solidFill>
              </a:rPr>
              <a:t>Colonists who did not work on farms frequently worked as tradesmen, working as sailors, shoemakers, silversmiths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6</a:t>
            </a:fld>
            <a:endParaRPr lang="en-US"/>
          </a:p>
        </p:txBody>
      </p:sp>
    </p:spTree>
    <p:extLst>
      <p:ext uri="{BB962C8B-B14F-4D97-AF65-F5344CB8AC3E}">
        <p14:creationId xmlns:p14="http://schemas.microsoft.com/office/powerpoint/2010/main" val="2337045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AFTER THE REVOLUTION WAS WON…</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t>	</a:t>
            </a:r>
            <a:r>
              <a:rPr lang="en-US" sz="2400" dirty="0" smtClean="0">
                <a:solidFill>
                  <a:schemeClr val="tx1"/>
                </a:solidFill>
              </a:rPr>
              <a:t>At the time of the victory over the British, the states were united only by their common commitment to fight the war for independence.</a:t>
            </a:r>
          </a:p>
          <a:p>
            <a:pPr>
              <a:buNone/>
            </a:pPr>
            <a:endParaRPr lang="en-US" sz="2400" dirty="0" smtClean="0">
              <a:solidFill>
                <a:schemeClr val="tx1"/>
              </a:solidFill>
            </a:endParaRPr>
          </a:p>
          <a:p>
            <a:pPr>
              <a:buNone/>
            </a:pPr>
            <a:r>
              <a:rPr lang="en-US" sz="2400" dirty="0" smtClean="0">
                <a:solidFill>
                  <a:schemeClr val="tx1"/>
                </a:solidFill>
              </a:rPr>
              <a:t>	Between 1776 and 1780, all the states adopted new constitutions, including basic principles of</a:t>
            </a:r>
          </a:p>
          <a:p>
            <a:r>
              <a:rPr lang="en-US" sz="2400" dirty="0" smtClean="0">
                <a:solidFill>
                  <a:schemeClr val="tx1"/>
                </a:solidFill>
              </a:rPr>
              <a:t>Higher law and natural rights</a:t>
            </a:r>
          </a:p>
          <a:p>
            <a:r>
              <a:rPr lang="en-US" sz="2400" dirty="0" smtClean="0">
                <a:solidFill>
                  <a:schemeClr val="tx1"/>
                </a:solidFill>
              </a:rPr>
              <a:t>Social contract       </a:t>
            </a:r>
          </a:p>
          <a:p>
            <a:r>
              <a:rPr lang="en-US" sz="2400" dirty="0" smtClean="0">
                <a:solidFill>
                  <a:schemeClr val="tx1"/>
                </a:solidFill>
              </a:rPr>
              <a:t>Popular sovereignty</a:t>
            </a:r>
          </a:p>
          <a:p>
            <a:r>
              <a:rPr lang="en-US" sz="2400" dirty="0" smtClean="0">
                <a:solidFill>
                  <a:schemeClr val="tx1"/>
                </a:solidFill>
              </a:rPr>
              <a:t>Representation and the right to vote</a:t>
            </a:r>
          </a:p>
          <a:p>
            <a:r>
              <a:rPr lang="en-US" sz="2400" dirty="0" smtClean="0">
                <a:solidFill>
                  <a:schemeClr val="tx1"/>
                </a:solidFill>
              </a:rPr>
              <a:t>Legislative supremacy</a:t>
            </a:r>
          </a:p>
          <a:p>
            <a:r>
              <a:rPr lang="en-US" sz="2400" dirty="0" smtClean="0">
                <a:solidFill>
                  <a:schemeClr val="tx1"/>
                </a:solidFill>
              </a:rPr>
              <a:t>Checks and balances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60</a:t>
            </a:fld>
            <a:endParaRPr lang="en-US"/>
          </a:p>
        </p:txBody>
      </p:sp>
    </p:spTree>
    <p:extLst>
      <p:ext uri="{BB962C8B-B14F-4D97-AF65-F5344CB8AC3E}">
        <p14:creationId xmlns:p14="http://schemas.microsoft.com/office/powerpoint/2010/main" val="2925686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STATE CONSTITUTIONS</a:t>
            </a:r>
            <a:endParaRPr lang="en-US" sz="2400"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Based on the idea that people had certain inherent rights that must be protected from governmental interference</a:t>
            </a:r>
          </a:p>
          <a:p>
            <a:r>
              <a:rPr lang="en-US" sz="2400" dirty="0" smtClean="0">
                <a:solidFill>
                  <a:schemeClr val="tx1"/>
                </a:solidFill>
              </a:rPr>
              <a:t>Most state constitutions began with a preamble and a declaration of rights</a:t>
            </a:r>
          </a:p>
          <a:p>
            <a:r>
              <a:rPr lang="en-US" sz="2400" dirty="0" smtClean="0">
                <a:solidFill>
                  <a:schemeClr val="tx1"/>
                </a:solidFill>
              </a:rPr>
              <a:t>Referenced rights that differed from state to state</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61</a:t>
            </a:fld>
            <a:endParaRPr lang="en-US"/>
          </a:p>
        </p:txBody>
      </p:sp>
      <p:pic>
        <p:nvPicPr>
          <p:cNvPr id="5" name="Picture 4" descr="https://ia800303.us.archive.org/BookReader/BookReaderImages.php?zip=/10/items/publiclawsofstat1790john/publiclawsofstat1790john_jp2.zip&amp;file=publiclawsofstat1790john_jp2/publiclawsofstat1790john_0007.jp2&amp;scale=4&amp;rotate=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970" y="5106475"/>
            <a:ext cx="1255571" cy="1659732"/>
          </a:xfrm>
          <a:prstGeom prst="rect">
            <a:avLst/>
          </a:prstGeom>
          <a:noFill/>
          <a:ln>
            <a:noFill/>
          </a:ln>
        </p:spPr>
      </p:pic>
    </p:spTree>
    <p:extLst>
      <p:ext uri="{BB962C8B-B14F-4D97-AF65-F5344CB8AC3E}">
        <p14:creationId xmlns:p14="http://schemas.microsoft.com/office/powerpoint/2010/main" val="4080737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THE MASSACHUSETTS CONSTITUTION</a:t>
            </a:r>
            <a:endParaRPr lang="en-US" sz="2400"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The Massachusetts constitution differed from those of most of the states, and in fact was more like the U. S. Constitution. It provided</a:t>
            </a:r>
          </a:p>
          <a:p>
            <a:r>
              <a:rPr lang="en-US" sz="2400" dirty="0" smtClean="0">
                <a:solidFill>
                  <a:schemeClr val="tx1"/>
                </a:solidFill>
              </a:rPr>
              <a:t>A strong system of checks and balances and separation of powers</a:t>
            </a:r>
          </a:p>
          <a:p>
            <a:r>
              <a:rPr lang="en-US" sz="2400" dirty="0" smtClean="0">
                <a:solidFill>
                  <a:schemeClr val="tx1"/>
                </a:solidFill>
              </a:rPr>
              <a:t>A strong executive</a:t>
            </a:r>
          </a:p>
          <a:p>
            <a:r>
              <a:rPr lang="en-US" sz="2400" dirty="0" smtClean="0">
                <a:solidFill>
                  <a:schemeClr val="tx1"/>
                </a:solidFill>
              </a:rPr>
              <a:t>Representation of varied economic classes</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62</a:t>
            </a:fld>
            <a:endParaRPr lang="en-US"/>
          </a:p>
        </p:txBody>
      </p:sp>
      <p:pic>
        <p:nvPicPr>
          <p:cNvPr id="5" name="Picture 4" descr="Image result for images for the Massachusetts State Constitution"/>
          <p:cNvPicPr/>
          <p:nvPr/>
        </p:nvPicPr>
        <p:blipFill>
          <a:blip r:embed="rId2">
            <a:extLst>
              <a:ext uri="{28A0092B-C50C-407E-A947-70E740481C1C}">
                <a14:useLocalDpi xmlns:a14="http://schemas.microsoft.com/office/drawing/2010/main" val="0"/>
              </a:ext>
            </a:extLst>
          </a:blip>
          <a:srcRect/>
          <a:stretch>
            <a:fillRect/>
          </a:stretch>
        </p:blipFill>
        <p:spPr bwMode="auto">
          <a:xfrm>
            <a:off x="6476999" y="5029200"/>
            <a:ext cx="2705099" cy="1828800"/>
          </a:xfrm>
          <a:prstGeom prst="rect">
            <a:avLst/>
          </a:prstGeom>
          <a:noFill/>
          <a:ln>
            <a:noFill/>
          </a:ln>
        </p:spPr>
      </p:pic>
    </p:spTree>
    <p:extLst>
      <p:ext uri="{BB962C8B-B14F-4D97-AF65-F5344CB8AC3E}">
        <p14:creationId xmlns:p14="http://schemas.microsoft.com/office/powerpoint/2010/main" val="320807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RIGHTS PROTECTED BY THE STATES</a:t>
            </a:r>
            <a:endParaRPr lang="en-US" sz="2400"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t>	</a:t>
            </a:r>
            <a:r>
              <a:rPr lang="en-US" sz="2400" dirty="0" smtClean="0">
                <a:solidFill>
                  <a:schemeClr val="tx1"/>
                </a:solidFill>
              </a:rPr>
              <a:t>State declarations of rights included </a:t>
            </a:r>
          </a:p>
          <a:p>
            <a:r>
              <a:rPr lang="en-US" sz="2400" dirty="0" smtClean="0">
                <a:solidFill>
                  <a:schemeClr val="tx1"/>
                </a:solidFill>
              </a:rPr>
              <a:t>Political guarantees such as the right to vote, free and frequent elections, freedom of speech and of the press, the right to petition the government to redress grievances, and no taxation without representation</a:t>
            </a:r>
          </a:p>
          <a:p>
            <a:r>
              <a:rPr lang="en-US" sz="2400" dirty="0" smtClean="0">
                <a:solidFill>
                  <a:schemeClr val="tx1"/>
                </a:solidFill>
              </a:rPr>
              <a:t>Procedural guarantees of due process such as rights to counsel and trial by a jury of one’s peers, protection from illegal searches and seizures, and protection from forced self-incrimination, excessive bail and fines, and cruel and unusual punishment</a:t>
            </a:r>
          </a:p>
          <a:p>
            <a:r>
              <a:rPr lang="en-US" sz="2400" dirty="0" smtClean="0">
                <a:solidFill>
                  <a:schemeClr val="tx1"/>
                </a:solidFill>
              </a:rPr>
              <a:t>A condemnation of professional standing armies in time of peace and the quartering of troops in civilian homes.</a:t>
            </a:r>
            <a:endParaRPr lang="en-US" sz="2400" dirty="0"/>
          </a:p>
        </p:txBody>
      </p:sp>
      <p:sp>
        <p:nvSpPr>
          <p:cNvPr id="6" name="Slide Number Placeholder 5"/>
          <p:cNvSpPr>
            <a:spLocks noGrp="1"/>
          </p:cNvSpPr>
          <p:nvPr>
            <p:ph type="sldNum" sz="quarter" idx="12"/>
          </p:nvPr>
        </p:nvSpPr>
        <p:spPr/>
        <p:txBody>
          <a:bodyPr/>
          <a:lstStyle/>
          <a:p>
            <a:fld id="{D1DE617C-7738-421D-B142-C7AF94DC689D}" type="slidenum">
              <a:rPr lang="en-US" smtClean="0"/>
              <a:pPr/>
              <a:t>63</a:t>
            </a:fld>
            <a:endParaRPr lang="en-US"/>
          </a:p>
        </p:txBody>
      </p:sp>
    </p:spTree>
    <p:extLst>
      <p:ext uri="{BB962C8B-B14F-4D97-AF65-F5344CB8AC3E}">
        <p14:creationId xmlns:p14="http://schemas.microsoft.com/office/powerpoint/2010/main" val="1617841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D10767-7E54-4F37-A8B3-D31025BC7CCC}" type="slidenum">
              <a:rPr lang="en-US" altLang="en-US"/>
              <a:pPr/>
              <a:t>64</a:t>
            </a:fld>
            <a:endParaRPr lang="en-US" altLang="en-US"/>
          </a:p>
        </p:txBody>
      </p:sp>
      <p:sp>
        <p:nvSpPr>
          <p:cNvPr id="4099" name="Rectangle 3"/>
          <p:cNvSpPr>
            <a:spLocks noGrp="1" noChangeArrowheads="1"/>
          </p:cNvSpPr>
          <p:nvPr>
            <p:ph type="body" idx="1"/>
          </p:nvPr>
        </p:nvSpPr>
        <p:spPr/>
        <p:txBody>
          <a:bodyPr/>
          <a:lstStyle/>
          <a:p>
            <a:pPr marL="0" indent="0" algn="ctr">
              <a:buNone/>
            </a:pPr>
            <a:endParaRPr lang="en-US" altLang="en-US" sz="2400" dirty="0" smtClean="0"/>
          </a:p>
          <a:p>
            <a:pPr marL="0" indent="0" algn="ctr">
              <a:buNone/>
            </a:pPr>
            <a:endParaRPr lang="en-US" altLang="en-US" sz="2400" dirty="0"/>
          </a:p>
          <a:p>
            <a:pPr marL="0" indent="0" algn="ctr">
              <a:buNone/>
            </a:pPr>
            <a:r>
              <a:rPr lang="en-US" altLang="en-US" sz="2400" dirty="0" smtClean="0"/>
              <a:t>Lindsey D. Draper</a:t>
            </a:r>
          </a:p>
          <a:p>
            <a:pPr marL="0" indent="0" algn="ctr">
              <a:buNone/>
            </a:pPr>
            <a:r>
              <a:rPr lang="en-US" altLang="en-US" sz="2400" dirty="0" smtClean="0"/>
              <a:t>414-462-8956</a:t>
            </a:r>
          </a:p>
          <a:p>
            <a:pPr marL="0" indent="0" algn="ctr">
              <a:buNone/>
            </a:pPr>
            <a:r>
              <a:rPr lang="en-US" altLang="en-US" sz="2400" dirty="0" smtClean="0"/>
              <a:t>lindrap@prodigy.net</a:t>
            </a:r>
            <a:endParaRPr lang="en-US"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INFLUENCES ON THE FOUNDERS</a:t>
            </a:r>
            <a:endParaRPr lang="en-US" sz="2400" b="1" dirty="0">
              <a:solidFill>
                <a:schemeClr val="tx1"/>
              </a:solidFill>
            </a:endParaRPr>
          </a:p>
        </p:txBody>
      </p:sp>
      <p:sp>
        <p:nvSpPr>
          <p:cNvPr id="3" name="Content Placeholder 2"/>
          <p:cNvSpPr>
            <a:spLocks noGrp="1"/>
          </p:cNvSpPr>
          <p:nvPr>
            <p:ph idx="1"/>
          </p:nvPr>
        </p:nvSpPr>
        <p:spPr/>
        <p:txBody>
          <a:bodyPr/>
          <a:lstStyle/>
          <a:p>
            <a:r>
              <a:rPr lang="en-US" sz="2400" dirty="0" smtClean="0">
                <a:solidFill>
                  <a:schemeClr val="tx1"/>
                </a:solidFill>
              </a:rPr>
              <a:t>At the time of the founding of the nation, Americans had roughly a century and a half of experience with various forms of governmental activity as colonists within the British Empire</a:t>
            </a:r>
          </a:p>
          <a:p>
            <a:r>
              <a:rPr lang="en-US" sz="2400" dirty="0" smtClean="0">
                <a:solidFill>
                  <a:schemeClr val="tx1"/>
                </a:solidFill>
              </a:rPr>
              <a:t>The Founders had the benefit of the writings of Greek and Roman philosophers as well as those of more recent philosophers such as Thomas Hobbes, John Locke, and Francis Bacon</a:t>
            </a:r>
          </a:p>
          <a:p>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7</a:t>
            </a:fld>
            <a:endParaRPr lang="en-US"/>
          </a:p>
        </p:txBody>
      </p:sp>
    </p:spTree>
    <p:extLst>
      <p:ext uri="{BB962C8B-B14F-4D97-AF65-F5344CB8AC3E}">
        <p14:creationId xmlns:p14="http://schemas.microsoft.com/office/powerpoint/2010/main" val="98114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BASIC UNDERLYING PRINCIPLES</a:t>
            </a:r>
            <a:endParaRPr lang="en-US" sz="2400"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In designing the documents that served as the basis for the founding of our nation, the Founders had learned two lessons about government</a:t>
            </a:r>
          </a:p>
          <a:p>
            <a:r>
              <a:rPr lang="en-US" sz="2400" dirty="0" smtClean="0">
                <a:solidFill>
                  <a:schemeClr val="tx1"/>
                </a:solidFill>
              </a:rPr>
              <a:t>Government should be the servant and not the master of the people</a:t>
            </a:r>
          </a:p>
          <a:p>
            <a:r>
              <a:rPr lang="en-US" sz="2400" dirty="0" smtClean="0">
                <a:solidFill>
                  <a:schemeClr val="tx1"/>
                </a:solidFill>
              </a:rPr>
              <a:t>A fundamental higher law should limit government</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8</a:t>
            </a:fld>
            <a:endParaRPr lang="en-US"/>
          </a:p>
        </p:txBody>
      </p:sp>
      <p:pic>
        <p:nvPicPr>
          <p:cNvPr id="5" name="Picture 4" descr="Image result for images for government as servant of the peop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0" y="4998048"/>
            <a:ext cx="1428750" cy="1835944"/>
          </a:xfrm>
          <a:prstGeom prst="rect">
            <a:avLst/>
          </a:prstGeom>
          <a:noFill/>
          <a:ln>
            <a:noFill/>
          </a:ln>
        </p:spPr>
      </p:pic>
    </p:spTree>
    <p:extLst>
      <p:ext uri="{BB962C8B-B14F-4D97-AF65-F5344CB8AC3E}">
        <p14:creationId xmlns:p14="http://schemas.microsoft.com/office/powerpoint/2010/main" val="132574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EVOLUTION OF IDEAS OF GOVERNMENT </a:t>
            </a:r>
            <a:endParaRPr lang="en-US" sz="2400" b="1"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solidFill>
                  <a:schemeClr val="tx1"/>
                </a:solidFill>
              </a:rPr>
              <a:t>	 Among the early writers with whom the Founders were familiar was </a:t>
            </a:r>
            <a:r>
              <a:rPr lang="en-US" sz="2400" b="1" dirty="0" smtClean="0">
                <a:solidFill>
                  <a:schemeClr val="tx1"/>
                </a:solidFill>
              </a:rPr>
              <a:t>Aristotle</a:t>
            </a:r>
            <a:r>
              <a:rPr lang="en-US" sz="2400" dirty="0" smtClean="0">
                <a:solidFill>
                  <a:schemeClr val="tx1"/>
                </a:solidFill>
              </a:rPr>
              <a:t> who posited that every state or country must</a:t>
            </a:r>
          </a:p>
          <a:p>
            <a:r>
              <a:rPr lang="en-US" sz="2400" dirty="0" smtClean="0">
                <a:solidFill>
                  <a:schemeClr val="tx1"/>
                </a:solidFill>
              </a:rPr>
              <a:t>Deliberate about what is to be done and decide what public policy should be (the legislative function)</a:t>
            </a:r>
          </a:p>
          <a:p>
            <a:r>
              <a:rPr lang="en-US" sz="2400" dirty="0" smtClean="0">
                <a:solidFill>
                  <a:schemeClr val="tx1"/>
                </a:solidFill>
              </a:rPr>
              <a:t>Perform and execute functions through which officials carry out public policy (the executive function) </a:t>
            </a:r>
          </a:p>
          <a:p>
            <a:r>
              <a:rPr lang="en-US" sz="2400" dirty="0" smtClean="0">
                <a:solidFill>
                  <a:schemeClr val="tx1"/>
                </a:solidFill>
              </a:rPr>
              <a:t>Carry out a judicial function through which disputes about the interpretation of law are managed and applied in everyday life</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D1DE617C-7738-421D-B142-C7AF94DC689D}" type="slidenum">
              <a:rPr lang="en-US" smtClean="0"/>
              <a:pPr/>
              <a:t>9</a:t>
            </a:fld>
            <a:endParaRPr lang="en-US"/>
          </a:p>
        </p:txBody>
      </p:sp>
      <p:pic>
        <p:nvPicPr>
          <p:cNvPr id="5" name="Picture 4" descr="Image result for images for Aristot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181600"/>
            <a:ext cx="1219200" cy="1676400"/>
          </a:xfrm>
          <a:prstGeom prst="rect">
            <a:avLst/>
          </a:prstGeom>
          <a:noFill/>
          <a:ln>
            <a:noFill/>
          </a:ln>
        </p:spPr>
      </p:pic>
    </p:spTree>
    <p:extLst>
      <p:ext uri="{BB962C8B-B14F-4D97-AF65-F5344CB8AC3E}">
        <p14:creationId xmlns:p14="http://schemas.microsoft.com/office/powerpoint/2010/main" val="2457501065"/>
      </p:ext>
    </p:extLst>
  </p:cSld>
  <p:clrMapOvr>
    <a:masterClrMapping/>
  </p:clrMapOvr>
</p:sld>
</file>

<file path=ppt/theme/theme1.xml><?xml version="1.0" encoding="utf-8"?>
<a:theme xmlns:a="http://schemas.openxmlformats.org/drawingml/2006/main" name="Abstract4">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Abstract4</Template>
  <TotalTime>314</TotalTime>
  <Words>893</Words>
  <Application>Microsoft Office PowerPoint</Application>
  <PresentationFormat>On-screen Show (4:3)</PresentationFormat>
  <Paragraphs>439</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Abstract4</vt:lpstr>
      <vt:lpstr>WE THE PEOPLE: THE CITIZEN AND THE CONSTITUTION  Unit One: What are the historical and philosophical  foundations of the American  political system?</vt:lpstr>
      <vt:lpstr> ON THE AGENDA…</vt:lpstr>
      <vt:lpstr>WHO WERE WE AT THE START?</vt:lpstr>
      <vt:lpstr>AND AS TO THE COLONISTS?</vt:lpstr>
      <vt:lpstr>LIFE VARIED, DEPENDING ON LOCATION</vt:lpstr>
      <vt:lpstr>THE WORKFORCE</vt:lpstr>
      <vt:lpstr>INFLUENCES ON THE FOUNDERS</vt:lpstr>
      <vt:lpstr>BASIC UNDERLYING PRINCIPLES</vt:lpstr>
      <vt:lpstr>EVOLUTION OF IDEAS OF GOVERNMENT </vt:lpstr>
      <vt:lpstr>ARISTOTLE’S THOUGHTS ON  GOVERNMENTAL STABILITY</vt:lpstr>
      <vt:lpstr>THE “MIXED” CONSTITUTION</vt:lpstr>
      <vt:lpstr>CHARLES-LOUIS de SECONDAT, BARON  de LA BREDE et de MONTESQUIEU</vt:lpstr>
      <vt:lpstr>CONSTITUTION</vt:lpstr>
      <vt:lpstr>CONSTITUTION AS HIGHER LAW</vt:lpstr>
      <vt:lpstr>WRITTEN v. NON-WRITTEN CONSTITUTIONS</vt:lpstr>
      <vt:lpstr>IDEAS ON CIVIC LIFE</vt:lpstr>
      <vt:lpstr>CITIZENSHIP AND CIVIC VIRTUE </vt:lpstr>
      <vt:lpstr>THE IMPORTANCE OF MORAL EDUCATION</vt:lpstr>
      <vt:lpstr>NATURAL RIGHTS</vt:lpstr>
      <vt:lpstr>THOMAS HOBBES</vt:lpstr>
      <vt:lpstr>JOHN LOCKE</vt:lpstr>
      <vt:lpstr>HISTORICAL DEVELOPMENTS THAT INFLUENCED IDEAS ON INDIVIDUAL RIGHTS</vt:lpstr>
      <vt:lpstr>PowerPoint Presentation</vt:lpstr>
      <vt:lpstr>BEGINNINGS OF ENGLISH GOVERNMENT</vt:lpstr>
      <vt:lpstr>MODERN ENGLISH LAW</vt:lpstr>
      <vt:lpstr>AND FROM THESE ADVISORS…</vt:lpstr>
      <vt:lpstr>MODEL PARLIAMENT</vt:lpstr>
      <vt:lpstr>RIGHTS OF ENGLISHMEN</vt:lpstr>
      <vt:lpstr>CHARTER OF LIBERTIES</vt:lpstr>
      <vt:lpstr>MAGNA CARTA</vt:lpstr>
      <vt:lpstr>THE BRITISH CONSTITUTION</vt:lpstr>
      <vt:lpstr>THE ENGLISH BILL OF RIGHTS</vt:lpstr>
      <vt:lpstr>THE SETTLEMENT OF THE COLONIES</vt:lpstr>
      <vt:lpstr>MAYFLOWER COMPACT</vt:lpstr>
      <vt:lpstr>COLONIAL CONSTITUTIONS</vt:lpstr>
      <vt:lpstr>AND THE GOVERNMENTS…</vt:lpstr>
      <vt:lpstr>THE UNIQUE AMERICAN EXPERIENCE</vt:lpstr>
      <vt:lpstr> THESE OPPORTUNITIES DID NOT EXTEND TO EVERYONE</vt:lpstr>
      <vt:lpstr>HOW DID COLONIAL GOVERNMENTS  COMPARE TO BRITAIN?</vt:lpstr>
      <vt:lpstr>THE BREAKUP</vt:lpstr>
      <vt:lpstr>THE ACTS THAT STARTED IT ALL..</vt:lpstr>
      <vt:lpstr>SONS OF LIBERTY</vt:lpstr>
      <vt:lpstr>THE STAMP ACT CONGRESS</vt:lpstr>
      <vt:lpstr> THE BRITISH RESPONSE?</vt:lpstr>
      <vt:lpstr>DAUGHTERS OF LIBERTY</vt:lpstr>
      <vt:lpstr>PowerPoint Presentation</vt:lpstr>
      <vt:lpstr>TOWNSHEND ACTS</vt:lpstr>
      <vt:lpstr>WRITS OF ASSISTANCE</vt:lpstr>
      <vt:lpstr>HOSTILITIES BEGIN…</vt:lpstr>
      <vt:lpstr>THE INTOLERABLE ACTS</vt:lpstr>
      <vt:lpstr>FIRST CONTINENTAL CONGRESS</vt:lpstr>
      <vt:lpstr>ULTIMATE OUTCOME OF THE  FIRST CONTINENTAL CONGRESS</vt:lpstr>
      <vt:lpstr>THE MINUTEMEN</vt:lpstr>
      <vt:lpstr>AGAIN, THE BRITISH REACT…</vt:lpstr>
      <vt:lpstr>AND NOW, “IT’S ON!”</vt:lpstr>
      <vt:lpstr>THE DECLARATION OF INDEPENDENCE</vt:lpstr>
      <vt:lpstr>THE DECLARATION (FRONT)</vt:lpstr>
      <vt:lpstr>THE CONTENTS OF THE DECLARATION…</vt:lpstr>
      <vt:lpstr>PowerPoint Presentation</vt:lpstr>
      <vt:lpstr>AFTER THE REVOLUTION WAS WON…</vt:lpstr>
      <vt:lpstr>STATE CONSTITUTIONS</vt:lpstr>
      <vt:lpstr>THE MASSACHUSETTS CONSTITUTION</vt:lpstr>
      <vt:lpstr>RIGHTS PROTECTED BY THE STATES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THE PEOPLE: THE CITIZEN AND THE CONSTITUTION  Unit One: What are the historical and philosophical  foundations of the American  political system?</dc:title>
  <dc:creator>Lindsey</dc:creator>
  <cp:lastModifiedBy>Lindsey</cp:lastModifiedBy>
  <cp:revision>21</cp:revision>
  <dcterms:created xsi:type="dcterms:W3CDTF">2018-07-06T21:59:13Z</dcterms:created>
  <dcterms:modified xsi:type="dcterms:W3CDTF">2018-07-09T02:07:47Z</dcterms:modified>
</cp:coreProperties>
</file>